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80" d="100"/>
          <a:sy n="80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EE48-D0BE-4318-81C3-693D1F78E0CD}" type="datetimeFigureOut">
              <a:rPr lang="el-GR" smtClean="0"/>
              <a:pPr/>
              <a:t>21/5/2015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6B94-BA18-4FA1-B2D6-B4A67C0A500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214686"/>
            <a:ext cx="7772400" cy="1785950"/>
          </a:xfrm>
        </p:spPr>
        <p:txBody>
          <a:bodyPr>
            <a:normAutofit/>
          </a:bodyPr>
          <a:lstStyle/>
          <a:p>
            <a:r>
              <a:rPr lang="el-GR" dirty="0" smtClean="0"/>
              <a:t>Πολιτιστικό πρόγραμμα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«Χρόνος ο </a:t>
            </a:r>
            <a:r>
              <a:rPr lang="el-GR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Χορόνους</a:t>
            </a:r>
            <a:r>
              <a:rPr lang="el-G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1600" dirty="0" err="1" smtClean="0"/>
              <a:t>σχολ</a:t>
            </a:r>
            <a:r>
              <a:rPr lang="el-GR" sz="1600" dirty="0" smtClean="0"/>
              <a:t>. Έτος 2014-15</a:t>
            </a:r>
            <a:endParaRPr lang="el-GR" sz="1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14348" y="5500702"/>
            <a:ext cx="7643866" cy="1143008"/>
          </a:xfrm>
        </p:spPr>
        <p:txBody>
          <a:bodyPr/>
          <a:lstStyle/>
          <a:p>
            <a:r>
              <a:rPr lang="el-GR" b="1" dirty="0" smtClean="0"/>
              <a:t>Χρόνος, </a:t>
            </a:r>
            <a:r>
              <a:rPr lang="el-GR" b="1" dirty="0"/>
              <a:t>Ο χορευτής που στροβιλίζεται γύρω από τον νου μας</a:t>
            </a:r>
            <a:endParaRPr lang="el-GR" dirty="0"/>
          </a:p>
        </p:txBody>
      </p:sp>
      <p:pic>
        <p:nvPicPr>
          <p:cNvPr id="4" name="3 - Εικόνα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14290"/>
            <a:ext cx="2786082" cy="245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l-GR" sz="3600" dirty="0" smtClean="0"/>
              <a:t>«Η εμμονή της μνήμης</a:t>
            </a:r>
            <a:r>
              <a:rPr lang="en-US" sz="3600" dirty="0" smtClean="0"/>
              <a:t>:</a:t>
            </a:r>
            <a:r>
              <a:rPr lang="el-GR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ικανότητα της μνήμης να συγκρατεί τον χρόνο καθώς αυτός φθείρεται</a:t>
            </a:r>
            <a:r>
              <a:rPr lang="en-US" sz="3600" dirty="0" smtClean="0"/>
              <a:t>;;;</a:t>
            </a:r>
            <a:r>
              <a:rPr lang="el-GR" sz="3600" dirty="0" smtClean="0"/>
              <a:t>»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32048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l-GR" sz="3800" b="1" i="1" dirty="0" smtClean="0"/>
              <a:t>ελαιογραφία σε καμβά (1931) </a:t>
            </a:r>
            <a:endParaRPr lang="en-US" sz="3800" b="1" i="1" dirty="0" smtClean="0"/>
          </a:p>
          <a:p>
            <a:pPr>
              <a:buFont typeface="Wingdings" pitchFamily="2" charset="2"/>
              <a:buChar char="§"/>
            </a:pPr>
            <a:r>
              <a:rPr lang="el-GR" sz="3800" b="1" i="1" dirty="0" smtClean="0"/>
              <a:t>Από το 1934 βρίσκεται στο Μουσείο Μοντέρνας</a:t>
            </a:r>
            <a:r>
              <a:rPr lang="en-US" sz="3800" b="1" i="1" dirty="0" smtClean="0"/>
              <a:t>  </a:t>
            </a:r>
            <a:r>
              <a:rPr lang="el-GR" sz="3800" b="1" i="1" dirty="0" smtClean="0"/>
              <a:t>Τέχνης</a:t>
            </a:r>
            <a:r>
              <a:rPr lang="en-US" sz="3800" b="1" i="1" dirty="0" smtClean="0"/>
              <a:t> </a:t>
            </a:r>
            <a:r>
              <a:rPr lang="el-GR" sz="3800" b="1" i="1" dirty="0" smtClean="0"/>
              <a:t>της</a:t>
            </a:r>
            <a:endParaRPr lang="en-US" sz="3800" b="1" i="1" dirty="0" smtClean="0"/>
          </a:p>
          <a:p>
            <a:pPr>
              <a:buNone/>
            </a:pPr>
            <a:r>
              <a:rPr lang="el-GR" sz="3800" b="1" i="1" dirty="0" smtClean="0"/>
              <a:t> </a:t>
            </a:r>
            <a:r>
              <a:rPr lang="en-US" sz="3800" b="1" i="1" dirty="0" smtClean="0"/>
              <a:t> </a:t>
            </a:r>
            <a:r>
              <a:rPr lang="el-GR" sz="3800" b="1" i="1" dirty="0" smtClean="0"/>
              <a:t>Νέας Υόρκης.</a:t>
            </a:r>
          </a:p>
          <a:p>
            <a:r>
              <a:rPr lang="el-GR" sz="3800" b="1" i="1" u="sng" dirty="0" smtClean="0">
                <a:solidFill>
                  <a:srgbClr val="FF0000"/>
                </a:solidFill>
              </a:rPr>
              <a:t>Παρατηρήστε</a:t>
            </a:r>
            <a:r>
              <a:rPr lang="en-US" sz="3800" b="1" i="1" u="sng" dirty="0" smtClean="0">
                <a:solidFill>
                  <a:srgbClr val="FF0000"/>
                </a:solidFill>
              </a:rPr>
              <a:t>:</a:t>
            </a:r>
            <a:endParaRPr lang="en-US" sz="4500" b="1" i="1" u="sng" dirty="0" smtClean="0">
              <a:solidFill>
                <a:srgbClr val="FF0000"/>
              </a:solidFill>
            </a:endParaRPr>
          </a:p>
          <a:p>
            <a:r>
              <a:rPr lang="el-GR" sz="4500" b="1" u="sng" dirty="0" smtClean="0"/>
              <a:t>Τοπίο</a:t>
            </a:r>
            <a:r>
              <a:rPr lang="en-US" sz="4500" b="1" u="sng" dirty="0" smtClean="0"/>
              <a:t>: </a:t>
            </a:r>
            <a:r>
              <a:rPr lang="el-GR" sz="4500" b="1" u="sng" dirty="0" smtClean="0"/>
              <a:t>πραγματική έρημος</a:t>
            </a:r>
            <a:r>
              <a:rPr lang="el-GR" sz="4500" dirty="0" smtClean="0"/>
              <a:t> κοντά στην Καταλονία</a:t>
            </a:r>
            <a:r>
              <a:rPr lang="en-US" sz="4500" dirty="0" smtClean="0"/>
              <a:t> </a:t>
            </a:r>
            <a:r>
              <a:rPr lang="el-GR" sz="4500" dirty="0" smtClean="0"/>
              <a:t>της Ισπανίας</a:t>
            </a:r>
            <a:endParaRPr lang="en-US" sz="4500" dirty="0" smtClean="0"/>
          </a:p>
          <a:p>
            <a:r>
              <a:rPr lang="el-GR" sz="4500" b="1" u="sng" dirty="0" smtClean="0"/>
              <a:t>Τα ρολόγια που λιώνουν </a:t>
            </a:r>
            <a:r>
              <a:rPr lang="en-US" sz="4500" dirty="0" smtClean="0"/>
              <a:t>: </a:t>
            </a:r>
            <a:r>
              <a:rPr lang="el-GR" sz="4500" b="1" dirty="0" smtClean="0"/>
              <a:t>σημασία του χρόνου</a:t>
            </a:r>
            <a:r>
              <a:rPr lang="el-GR" sz="4500" dirty="0" smtClean="0"/>
              <a:t> </a:t>
            </a:r>
            <a:endParaRPr lang="en-US" sz="4500" dirty="0" smtClean="0"/>
          </a:p>
          <a:p>
            <a:r>
              <a:rPr lang="el-GR" sz="4500" b="1" u="sng" dirty="0" smtClean="0"/>
              <a:t>Μυρμήγκια</a:t>
            </a:r>
            <a:r>
              <a:rPr lang="en-US" sz="4500" b="1" dirty="0" smtClean="0"/>
              <a:t>: </a:t>
            </a:r>
            <a:r>
              <a:rPr lang="el-GR" sz="4500" b="1" dirty="0" smtClean="0"/>
              <a:t>φθορά του χρόνου</a:t>
            </a:r>
            <a:r>
              <a:rPr lang="el-GR" sz="4500" dirty="0" smtClean="0"/>
              <a:t>. </a:t>
            </a:r>
          </a:p>
          <a:p>
            <a:r>
              <a:rPr lang="el-GR" sz="4500" b="1" u="sng" dirty="0" smtClean="0"/>
              <a:t>Μια μορφή με κλειστά </a:t>
            </a:r>
            <a:r>
              <a:rPr lang="el-GR" sz="4500" b="1" u="sng" dirty="0" err="1" smtClean="0"/>
              <a:t>φλέφαρα</a:t>
            </a:r>
            <a:r>
              <a:rPr lang="en-US" sz="4500" b="1" u="sng" dirty="0" smtClean="0"/>
              <a:t>: </a:t>
            </a:r>
            <a:r>
              <a:rPr lang="el-GR" sz="4500" b="1" dirty="0" smtClean="0"/>
              <a:t>θάνατος</a:t>
            </a:r>
            <a:r>
              <a:rPr lang="en-US" sz="4500" b="1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el-GR" sz="4500" b="1" u="sng" dirty="0" smtClean="0">
                <a:solidFill>
                  <a:srgbClr val="FF0000"/>
                </a:solidFill>
              </a:rPr>
              <a:t>Υπερρεαλιστική</a:t>
            </a:r>
            <a:r>
              <a:rPr lang="el-GR" sz="4500" b="1" dirty="0" smtClean="0">
                <a:solidFill>
                  <a:srgbClr val="FF0000"/>
                </a:solidFill>
              </a:rPr>
              <a:t> </a:t>
            </a:r>
            <a:r>
              <a:rPr lang="el-GR" sz="4500" b="1" smtClean="0">
                <a:solidFill>
                  <a:srgbClr val="FF0000"/>
                </a:solidFill>
              </a:rPr>
              <a:t>(</a:t>
            </a:r>
            <a:r>
              <a:rPr lang="el-GR" sz="4500" b="1" u="sng" smtClean="0">
                <a:solidFill>
                  <a:srgbClr val="FF0000"/>
                </a:solidFill>
              </a:rPr>
              <a:t>ονειρική</a:t>
            </a:r>
            <a:r>
              <a:rPr lang="el-GR" sz="4500" b="1" u="sng" smtClean="0">
                <a:solidFill>
                  <a:srgbClr val="FF0000"/>
                </a:solidFill>
              </a:rPr>
              <a:t>  </a:t>
            </a:r>
            <a:r>
              <a:rPr lang="el-GR" sz="4500" b="1" u="sng" dirty="0" smtClean="0">
                <a:solidFill>
                  <a:srgbClr val="FF0000"/>
                </a:solidFill>
              </a:rPr>
              <a:t>μέθοδος</a:t>
            </a:r>
            <a:r>
              <a:rPr lang="el-GR" sz="4500" dirty="0" smtClean="0">
                <a:solidFill>
                  <a:srgbClr val="FF0000"/>
                </a:solidFill>
              </a:rPr>
              <a:t>) για να ζωγραφίσει </a:t>
            </a:r>
            <a:r>
              <a:rPr lang="en-US" sz="4500" dirty="0" smtClean="0">
                <a:solidFill>
                  <a:srgbClr val="FF0000"/>
                </a:solidFill>
              </a:rPr>
              <a:t> </a:t>
            </a:r>
            <a:r>
              <a:rPr lang="el-GR" sz="4500" dirty="0" smtClean="0">
                <a:solidFill>
                  <a:srgbClr val="FF0000"/>
                </a:solidFill>
              </a:rPr>
              <a:t>το χρόνο και τη φύση</a:t>
            </a:r>
            <a:r>
              <a:rPr lang="el-GR" sz="45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«Η εμμονή της μνήμης»</a:t>
            </a:r>
            <a:endParaRPr lang="el-GR" sz="1600" dirty="0"/>
          </a:p>
        </p:txBody>
      </p:sp>
      <p:pic>
        <p:nvPicPr>
          <p:cNvPr id="4" name="3 - Θέση περιεχομένου" descr="dal_02-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416824" cy="5566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«Η εμμονή της μνήμης»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Στο έργο αυτό βλέπουμε</a:t>
            </a:r>
            <a:r>
              <a:rPr lang="en-US" b="1" dirty="0" smtClean="0"/>
              <a:t>:</a:t>
            </a:r>
            <a:r>
              <a:rPr lang="el-GR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ένα στρογγυλό παραμορφωμένο ρολόι, να λιώνει</a:t>
            </a:r>
            <a:r>
              <a:rPr lang="el-GR" dirty="0" smtClean="0"/>
              <a:t> </a:t>
            </a:r>
            <a:r>
              <a:rPr lang="el-GR" b="1" dirty="0" smtClean="0"/>
              <a:t>&amp;</a:t>
            </a:r>
            <a:r>
              <a:rPr lang="en-US" b="1" dirty="0" smtClean="0"/>
              <a:t> </a:t>
            </a:r>
            <a:r>
              <a:rPr lang="el-GR" b="1" dirty="0" smtClean="0"/>
              <a:t>να κρέμεται από ένα κλαδί,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Ένα ρολόι να λειώνει στις άκρες ενός τραπεζιού.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Στη γη μια μορφή με κλειστά τα βλέφαρα, καλύπτεται κι αυτή από τούτο το ρολόι,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ενώ πάνω στο τραπέζι ένα άλλο κλειστό πορτοκαλί ρολόι με πολλά μυρμήγκια επάνω του  (μήπως το... τρώνε</a:t>
            </a:r>
            <a:r>
              <a:rPr lang="en-US" b="1" dirty="0" smtClean="0"/>
              <a:t>;)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«Η εμμονή της μνήμης»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u="sng" dirty="0" smtClean="0"/>
              <a:t>τα μυρμήγκια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  <a:r>
              <a:rPr lang="el-GR" b="1" dirty="0" smtClean="0"/>
              <a:t>αναφορά στον θάνατο &amp; την αποσύνθεση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η υπόμνηση πως ο χρόνος οδηγεί απευθείας στον θάνατο</a:t>
            </a:r>
            <a:r>
              <a:rPr lang="en-US" b="1" dirty="0" smtClean="0"/>
              <a:t>;</a:t>
            </a:r>
            <a:endParaRPr lang="el-GR" b="1" dirty="0" smtClean="0"/>
          </a:p>
          <a:p>
            <a:pPr>
              <a:buNone/>
            </a:pPr>
            <a:r>
              <a:rPr lang="el-GR" b="1" dirty="0" smtClean="0"/>
              <a:t>    </a:t>
            </a:r>
            <a:r>
              <a:rPr lang="el-GR" b="1" u="sng" dirty="0" smtClean="0"/>
              <a:t>το τοπίο </a:t>
            </a:r>
            <a:r>
              <a:rPr lang="el-GR" b="1" dirty="0" smtClean="0"/>
              <a:t>είναι σχεδόν νεκρικό</a:t>
            </a:r>
            <a:r>
              <a:rPr lang="en-US" b="1" dirty="0" smtClean="0"/>
              <a:t> </a:t>
            </a:r>
            <a:endParaRPr lang="el-GR" b="1" dirty="0" smtClean="0"/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ο χρόνος τελειώνει και η ζωή σταματά</a:t>
            </a:r>
            <a:r>
              <a:rPr lang="en-US" b="1" dirty="0" smtClean="0"/>
              <a:t>;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«Η εμμονή της μνήμης»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l-GR" b="1" dirty="0" smtClean="0"/>
              <a:t> τα εύκαμπτα ρολόγια</a:t>
            </a:r>
            <a:r>
              <a:rPr lang="en-US" b="1" dirty="0" smtClean="0"/>
              <a:t>: </a:t>
            </a:r>
            <a:r>
              <a:rPr lang="el-GR" b="1" dirty="0" smtClean="0"/>
              <a:t> </a:t>
            </a:r>
            <a:r>
              <a:rPr lang="el-GR" b="1" u="sng" dirty="0" smtClean="0"/>
              <a:t>Η σχετικότητας του χρόνου στην ζωή μας.  </a:t>
            </a:r>
          </a:p>
          <a:p>
            <a:pPr algn="just"/>
            <a:endParaRPr lang="el-GR" b="1" u="sng" dirty="0" smtClean="0"/>
          </a:p>
          <a:p>
            <a:pPr algn="just">
              <a:buFont typeface="Wingdings" pitchFamily="2" charset="2"/>
              <a:buChar char="Ø"/>
            </a:pPr>
            <a:r>
              <a:rPr lang="el-GR" b="1" dirty="0" smtClean="0"/>
              <a:t>η ειδική θεωρία της σχετικότητας είχε ήδη διατυπωθεί το 1905</a:t>
            </a:r>
            <a:r>
              <a:rPr lang="en-US" b="1" dirty="0" smtClean="0"/>
              <a:t> </a:t>
            </a:r>
            <a:r>
              <a:rPr lang="el-GR" b="1" dirty="0" smtClean="0"/>
              <a:t>και η γενική σχετικότητα το 1915</a:t>
            </a:r>
          </a:p>
          <a:p>
            <a:pPr>
              <a:buNone/>
            </a:pPr>
            <a:endParaRPr lang="el-GR" b="1" dirty="0" smtClean="0"/>
          </a:p>
          <a:p>
            <a:pPr>
              <a:buFont typeface="Wingdings" pitchFamily="2" charset="2"/>
              <a:buChar char="Ø"/>
            </a:pPr>
            <a:r>
              <a:rPr lang="el-GR" b="1" dirty="0" smtClean="0">
                <a:solidFill>
                  <a:srgbClr val="FF0000"/>
                </a:solidFill>
              </a:rPr>
              <a:t>Υποκειμενικός χρόνος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 </a:t>
            </a:r>
            <a:r>
              <a:rPr lang="el-GR" dirty="0" smtClean="0"/>
              <a:t>«</a:t>
            </a:r>
            <a:r>
              <a:rPr lang="el-GR" b="1" i="1" dirty="0" smtClean="0"/>
              <a:t>Οι τρεις Σφίγγες του Μπικίνι» </a:t>
            </a:r>
            <a:br>
              <a:rPr lang="el-GR" b="1" i="1" dirty="0" smtClean="0"/>
            </a:br>
            <a:r>
              <a:rPr lang="el-GR" sz="2200" b="1" i="1" dirty="0" smtClean="0"/>
              <a:t>(1947) </a:t>
            </a:r>
            <a:r>
              <a:rPr lang="el-GR" sz="2200" i="1" dirty="0" smtClean="0"/>
              <a:t>(Μπικίνι, νησί του Ειρηνικού Ωκεανού, όπου οι Η.Π.Α. έκαναν συχνές δοκιμές με ατομικά και πυρηνικά όπλα)</a:t>
            </a:r>
            <a:r>
              <a:rPr lang="el-GR" sz="2200" dirty="0" smtClean="0"/>
              <a:t> </a:t>
            </a:r>
            <a:r>
              <a:rPr lang="el-GR" b="1" i="1" dirty="0" smtClean="0"/>
              <a:t/>
            </a:r>
            <a:br>
              <a:rPr lang="el-GR" b="1" i="1" dirty="0" smtClean="0"/>
            </a:br>
            <a:endParaRPr lang="el-G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7752" y="1600200"/>
            <a:ext cx="554849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«Η εμμονή της </a:t>
            </a:r>
            <a:r>
              <a:rPr lang="el-GR" b="1" dirty="0" smtClean="0">
                <a:solidFill>
                  <a:srgbClr val="FF0000"/>
                </a:solidFill>
              </a:rPr>
              <a:t>δικής μας </a:t>
            </a:r>
            <a:r>
              <a:rPr lang="el-GR" dirty="0" smtClean="0"/>
              <a:t>μνήμης»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b="1" dirty="0" smtClean="0"/>
              <a:t>Πόσες φορές </a:t>
            </a:r>
            <a:r>
              <a:rPr lang="el-GR" b="1" u="sng" dirty="0" smtClean="0"/>
              <a:t>κολλάμε</a:t>
            </a:r>
            <a:r>
              <a:rPr lang="el-GR" b="1" dirty="0" smtClean="0"/>
              <a:t> σε μια εμπειρία ή μια την κατάσταση που ζήσαμε και την ξαναζούμε σαν να σταμάτησε ο χρόνος σε εκείνη την στιγμή</a:t>
            </a:r>
            <a:r>
              <a:rPr lang="en-US" b="1" dirty="0" smtClean="0"/>
              <a:t>;</a:t>
            </a:r>
            <a:endParaRPr lang="el-GR" dirty="0" smtClean="0"/>
          </a:p>
          <a:p>
            <a:pPr algn="just"/>
            <a:r>
              <a:rPr lang="el-GR" b="1" dirty="0" smtClean="0"/>
              <a:t>πόσο </a:t>
            </a:r>
            <a:r>
              <a:rPr lang="el-GR" b="1" u="sng" dirty="0" smtClean="0"/>
              <a:t>αληθινός</a:t>
            </a:r>
            <a:r>
              <a:rPr lang="en-US" b="1" u="sng" dirty="0" smtClean="0"/>
              <a:t> </a:t>
            </a:r>
            <a:r>
              <a:rPr lang="el-GR" b="1" u="sng" dirty="0" smtClean="0"/>
              <a:t>χρόνος</a:t>
            </a:r>
            <a:r>
              <a:rPr lang="el-GR" b="1" dirty="0" smtClean="0"/>
              <a:t> είναι </a:t>
            </a:r>
            <a:r>
              <a:rPr lang="el-GR" b="1" u="sng" dirty="0" smtClean="0"/>
              <a:t>ο υποκειμενικός χρόνος</a:t>
            </a:r>
            <a:r>
              <a:rPr lang="en-US" b="1" u="sng" dirty="0" smtClean="0"/>
              <a:t>;</a:t>
            </a:r>
            <a:endParaRPr lang="el-GR" b="1" u="sng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prstGeom prst="wave">
            <a:avLst/>
          </a:prstGeom>
          <a:ln>
            <a:solidFill>
              <a:srgbClr val="FF0000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l-G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Σας ευχαριστώ</a:t>
            </a:r>
          </a:p>
          <a:p>
            <a:pPr algn="ctr">
              <a:buNone/>
            </a:pPr>
            <a:r>
              <a:rPr lang="el-GR" sz="5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Φρόσω </a:t>
            </a:r>
            <a:r>
              <a:rPr lang="el-GR" sz="5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Πιλαφά</a:t>
            </a:r>
            <a:r>
              <a:rPr lang="el-GR" sz="5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162</Words>
  <Application>Microsoft Office PowerPoint</Application>
  <PresentationFormat>Προβολή στην οθόνη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Πολιτιστικό πρόγραμμα: «Χρόνος ο Χορόνους» σχολ. Έτος 2014-15</vt:lpstr>
      <vt:lpstr>«Η εμμονή της μνήμης:  ικανότητα της μνήμης να συγκρατεί τον χρόνο καθώς αυτός φθείρεται;;;»</vt:lpstr>
      <vt:lpstr>«Η εμμονή της μνήμης»</vt:lpstr>
      <vt:lpstr>«Η εμμονή της μνήμης»</vt:lpstr>
      <vt:lpstr>«Η εμμονή της μνήμης»</vt:lpstr>
      <vt:lpstr> «Η εμμονή της μνήμης»  </vt:lpstr>
      <vt:lpstr> «Οι τρεις Σφίγγες του Μπικίνι»  (1947) (Μπικίνι, νησί του Ειρηνικού Ωκεανού, όπου οι Η.Π.Α. έκαναν συχνές δοκιμές με ατομικά και πυρηνικά όπλα)  </vt:lpstr>
      <vt:lpstr>«Η εμμονή της δικής μας μνήμης»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Χρόνος ο Χορόνους</dc:title>
  <dc:creator>pc</dc:creator>
  <cp:lastModifiedBy>pc</cp:lastModifiedBy>
  <cp:revision>86</cp:revision>
  <dcterms:created xsi:type="dcterms:W3CDTF">2014-12-10T16:57:25Z</dcterms:created>
  <dcterms:modified xsi:type="dcterms:W3CDTF">2015-05-21T13:45:00Z</dcterms:modified>
</cp:coreProperties>
</file>