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68" r:id="rId3"/>
    <p:sldId id="257" r:id="rId4"/>
    <p:sldId id="264" r:id="rId5"/>
    <p:sldId id="258" r:id="rId6"/>
    <p:sldId id="265" r:id="rId7"/>
    <p:sldId id="261" r:id="rId8"/>
    <p:sldId id="262" r:id="rId9"/>
    <p:sldId id="259" r:id="rId10"/>
    <p:sldId id="260" r:id="rId11"/>
    <p:sldId id="267" r:id="rId12"/>
    <p:sldId id="275" r:id="rId13"/>
    <p:sldId id="276" r:id="rId14"/>
    <p:sldId id="277" r:id="rId15"/>
    <p:sldId id="270" r:id="rId16"/>
    <p:sldId id="269" r:id="rId17"/>
    <p:sldId id="271" r:id="rId18"/>
    <p:sldId id="272" r:id="rId19"/>
    <p:sldId id="273" r:id="rId20"/>
    <p:sldId id="274" r:id="rId21"/>
    <p:sldId id="266" r:id="rId2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38" autoAdjust="0"/>
    <p:restoredTop sz="94660"/>
  </p:normalViewPr>
  <p:slideViewPr>
    <p:cSldViewPr>
      <p:cViewPr varScale="1">
        <p:scale>
          <a:sx n="70" d="100"/>
          <a:sy n="70" d="100"/>
        </p:scale>
        <p:origin x="119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98DD633B-8E56-4F97-8573-CCB6B96429FA}" type="datetimeFigureOut">
              <a:rPr lang="el-GR" smtClean="0"/>
              <a:pPr/>
              <a:t>26/2/2015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BE290D4-7E0A-489B-B79C-E33505569862}"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98DD633B-8E56-4F97-8573-CCB6B96429FA}" type="datetimeFigureOut">
              <a:rPr lang="el-GR" smtClean="0"/>
              <a:pPr/>
              <a:t>26/2/2015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BE290D4-7E0A-489B-B79C-E33505569862}"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98DD633B-8E56-4F97-8573-CCB6B96429FA}" type="datetimeFigureOut">
              <a:rPr lang="el-GR" smtClean="0"/>
              <a:pPr/>
              <a:t>26/2/2015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BE290D4-7E0A-489B-B79C-E33505569862}"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98DD633B-8E56-4F97-8573-CCB6B96429FA}" type="datetimeFigureOut">
              <a:rPr lang="el-GR" smtClean="0"/>
              <a:pPr/>
              <a:t>26/2/2015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BE290D4-7E0A-489B-B79C-E33505569862}"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98DD633B-8E56-4F97-8573-CCB6B96429FA}" type="datetimeFigureOut">
              <a:rPr lang="el-GR" smtClean="0"/>
              <a:pPr/>
              <a:t>26/2/2015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BE290D4-7E0A-489B-B79C-E33505569862}"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98DD633B-8E56-4F97-8573-CCB6B96429FA}" type="datetimeFigureOut">
              <a:rPr lang="el-GR" smtClean="0"/>
              <a:pPr/>
              <a:t>26/2/2015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2BE290D4-7E0A-489B-B79C-E33505569862}"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98DD633B-8E56-4F97-8573-CCB6B96429FA}" type="datetimeFigureOut">
              <a:rPr lang="el-GR" smtClean="0"/>
              <a:pPr/>
              <a:t>26/2/2015</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2BE290D4-7E0A-489B-B79C-E33505569862}"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98DD633B-8E56-4F97-8573-CCB6B96429FA}" type="datetimeFigureOut">
              <a:rPr lang="el-GR" smtClean="0"/>
              <a:pPr/>
              <a:t>26/2/2015</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2BE290D4-7E0A-489B-B79C-E33505569862}"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98DD633B-8E56-4F97-8573-CCB6B96429FA}" type="datetimeFigureOut">
              <a:rPr lang="el-GR" smtClean="0"/>
              <a:pPr/>
              <a:t>26/2/2015</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2BE290D4-7E0A-489B-B79C-E33505569862}"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98DD633B-8E56-4F97-8573-CCB6B96429FA}" type="datetimeFigureOut">
              <a:rPr lang="el-GR" smtClean="0"/>
              <a:pPr/>
              <a:t>26/2/2015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2BE290D4-7E0A-489B-B79C-E33505569862}"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98DD633B-8E56-4F97-8573-CCB6B96429FA}" type="datetimeFigureOut">
              <a:rPr lang="el-GR" smtClean="0"/>
              <a:pPr/>
              <a:t>26/2/2015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2BE290D4-7E0A-489B-B79C-E33505569862}"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l="-11000" r="-11000"/>
          </a:stretch>
        </a:blipFill>
        <a:effectLst/>
      </p:bgPr>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DD633B-8E56-4F97-8573-CCB6B96429FA}" type="datetimeFigureOut">
              <a:rPr lang="el-GR" smtClean="0"/>
              <a:pPr/>
              <a:t>26/2/2015</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E290D4-7E0A-489B-B79C-E33505569862}"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hemeOverride" Target="../theme/themeOverride1.xml"/><Relationship Id="rId4" Type="http://schemas.openxmlformats.org/officeDocument/2006/relationships/image" Target="../media/image4.jpeg"/></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3214686"/>
            <a:ext cx="7772400" cy="1785950"/>
          </a:xfrm>
        </p:spPr>
        <p:txBody>
          <a:bodyPr>
            <a:normAutofit/>
          </a:bodyPr>
          <a:lstStyle/>
          <a:p>
            <a:r>
              <a:rPr lang="el-GR" dirty="0" smtClean="0"/>
              <a:t>Πολιτιστικό πρόγραμμα</a:t>
            </a:r>
            <a:r>
              <a:rPr lang="en-US" dirty="0" smtClean="0"/>
              <a:t>:</a:t>
            </a:r>
            <a:r>
              <a:rPr lang="el-GR" dirty="0" smtClean="0"/>
              <a:t> </a:t>
            </a:r>
            <a:r>
              <a:rPr lang="el-GR" b="1" dirty="0" smtClean="0">
                <a:solidFill>
                  <a:schemeClr val="accent1">
                    <a:lumMod val="75000"/>
                  </a:schemeClr>
                </a:solidFill>
              </a:rPr>
              <a:t>«Χρόνος ο </a:t>
            </a:r>
            <a:r>
              <a:rPr lang="el-GR" b="1" dirty="0" err="1" smtClean="0">
                <a:solidFill>
                  <a:schemeClr val="accent1">
                    <a:lumMod val="75000"/>
                  </a:schemeClr>
                </a:solidFill>
              </a:rPr>
              <a:t>Χορόνους</a:t>
            </a:r>
            <a:r>
              <a:rPr lang="el-GR" b="1" dirty="0" smtClean="0">
                <a:solidFill>
                  <a:schemeClr val="accent1">
                    <a:lumMod val="75000"/>
                  </a:schemeClr>
                </a:solidFill>
              </a:rPr>
              <a:t>»</a:t>
            </a:r>
            <a:r>
              <a:rPr lang="en-US" dirty="0" smtClean="0"/>
              <a:t/>
            </a:r>
            <a:br>
              <a:rPr lang="en-US" dirty="0" smtClean="0"/>
            </a:br>
            <a:r>
              <a:rPr lang="el-GR" sz="1600" dirty="0" err="1" smtClean="0"/>
              <a:t>σχολ</a:t>
            </a:r>
            <a:r>
              <a:rPr lang="el-GR" sz="1600" dirty="0" smtClean="0"/>
              <a:t>. Έτος 2014-15</a:t>
            </a:r>
            <a:endParaRPr lang="el-GR" sz="1600" dirty="0"/>
          </a:p>
        </p:txBody>
      </p:sp>
      <p:sp>
        <p:nvSpPr>
          <p:cNvPr id="3" name="2 - Υπότιτλος"/>
          <p:cNvSpPr>
            <a:spLocks noGrp="1"/>
          </p:cNvSpPr>
          <p:nvPr>
            <p:ph type="subTitle" idx="1"/>
          </p:nvPr>
        </p:nvSpPr>
        <p:spPr>
          <a:xfrm>
            <a:off x="714348" y="5500702"/>
            <a:ext cx="7643866" cy="1143008"/>
          </a:xfrm>
        </p:spPr>
        <p:txBody>
          <a:bodyPr>
            <a:noAutofit/>
          </a:bodyPr>
          <a:lstStyle/>
          <a:p>
            <a:r>
              <a:rPr lang="el-GR" sz="3600" b="1" dirty="0" smtClean="0">
                <a:solidFill>
                  <a:schemeClr val="accent1">
                    <a:lumMod val="75000"/>
                  </a:schemeClr>
                </a:solidFill>
              </a:rPr>
              <a:t>Χρόνος, </a:t>
            </a:r>
            <a:r>
              <a:rPr lang="el-GR" sz="3600" b="1" dirty="0">
                <a:solidFill>
                  <a:schemeClr val="accent1">
                    <a:lumMod val="75000"/>
                  </a:schemeClr>
                </a:solidFill>
              </a:rPr>
              <a:t>Ο χορευτής που στροβιλίζεται γύρω από τον νου μας</a:t>
            </a:r>
            <a:endParaRPr lang="el-GR" sz="3600" dirty="0">
              <a:solidFill>
                <a:schemeClr val="accent1">
                  <a:lumMod val="75000"/>
                </a:schemeClr>
              </a:solidFill>
            </a:endParaRPr>
          </a:p>
        </p:txBody>
      </p:sp>
      <p:pic>
        <p:nvPicPr>
          <p:cNvPr id="4" name="3 - Εικόνα" descr="logo.JPG"/>
          <p:cNvPicPr>
            <a:picLocks noChangeAspect="1"/>
          </p:cNvPicPr>
          <p:nvPr/>
        </p:nvPicPr>
        <p:blipFill>
          <a:blip r:embed="rId2" cstate="print"/>
          <a:stretch>
            <a:fillRect/>
          </a:stretch>
        </p:blipFill>
        <p:spPr>
          <a:xfrm>
            <a:off x="2915816" y="188640"/>
            <a:ext cx="3528392" cy="311363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Ο Ήλιος και ο Χρόνος</a:t>
            </a:r>
            <a:br>
              <a:rPr lang="el-GR" b="1" dirty="0" smtClean="0"/>
            </a:br>
            <a:endParaRPr lang="el-GR" dirty="0"/>
          </a:p>
        </p:txBody>
      </p:sp>
      <p:sp>
        <p:nvSpPr>
          <p:cNvPr id="3" name="2 - Θέση περιεχομένου"/>
          <p:cNvSpPr>
            <a:spLocks noGrp="1"/>
          </p:cNvSpPr>
          <p:nvPr>
            <p:ph idx="1"/>
          </p:nvPr>
        </p:nvSpPr>
        <p:spPr/>
        <p:txBody>
          <a:bodyPr>
            <a:normAutofit/>
          </a:bodyPr>
          <a:lstStyle/>
          <a:p>
            <a:r>
              <a:rPr lang="el-GR" dirty="0" smtClean="0"/>
              <a:t>η μουσική γλώσσα που χρησιμοποιεί είναι εντελώς καινούρια &amp; είναι τελείως ασύνδετη με τα έργα που είχε γράψει λίγους μήνες πριν  (δηλαδή τα «Λαϊκά» και το «</a:t>
            </a:r>
            <a:r>
              <a:rPr lang="el-GR" dirty="0" err="1" smtClean="0"/>
              <a:t>Romancero</a:t>
            </a:r>
            <a:r>
              <a:rPr lang="el-GR" dirty="0" smtClean="0"/>
              <a:t> </a:t>
            </a:r>
            <a:r>
              <a:rPr lang="el-GR" dirty="0" err="1" smtClean="0"/>
              <a:t>Gitano</a:t>
            </a:r>
            <a:r>
              <a:rPr lang="el-GR" dirty="0" smtClean="0"/>
              <a:t>”).</a:t>
            </a:r>
          </a:p>
          <a:p>
            <a:r>
              <a:rPr lang="el-GR" dirty="0" smtClean="0"/>
              <a:t>Χρησιμοποιεί  </a:t>
            </a:r>
            <a:r>
              <a:rPr lang="el-GR" b="1" dirty="0" smtClean="0"/>
              <a:t>ροκ </a:t>
            </a:r>
            <a:r>
              <a:rPr lang="el-GR" dirty="0" smtClean="0"/>
              <a:t>στοιχεία</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l="-11000" r="-11000"/>
          </a:stretch>
        </a:blip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Ο Ήλιος και ο Χρόνος</a:t>
            </a:r>
            <a:endParaRPr lang="el-GR" dirty="0"/>
          </a:p>
        </p:txBody>
      </p:sp>
      <p:pic>
        <p:nvPicPr>
          <p:cNvPr id="10" name="9 - Θέση περιεχομένου" descr="hqdefault.jpg"/>
          <p:cNvPicPr>
            <a:picLocks noGrp="1" noChangeAspect="1"/>
          </p:cNvPicPr>
          <p:nvPr>
            <p:ph idx="1"/>
          </p:nvPr>
        </p:nvPicPr>
        <p:blipFill>
          <a:blip r:embed="rId4" cstate="print"/>
          <a:stretch>
            <a:fillRect/>
          </a:stretch>
        </p:blipFill>
        <p:spPr>
          <a:xfrm>
            <a:off x="611560" y="1340768"/>
            <a:ext cx="7560840" cy="4968552"/>
          </a:xfrm>
          <a:prstGeom prst="rect">
            <a:avLst/>
          </a:prstGeom>
          <a:ln>
            <a:noFill/>
          </a:ln>
          <a:effectLst>
            <a:softEdge rad="112500"/>
          </a:effectLst>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Ο Ήλιος και ο Χρόνος</a:t>
            </a:r>
            <a:endParaRPr lang="el-GR" dirty="0"/>
          </a:p>
        </p:txBody>
      </p:sp>
      <p:pic>
        <p:nvPicPr>
          <p:cNvPr id="4" name="3 - Θέση περιεχομένου" descr="record_2012_07_27_theodorakis.jpg"/>
          <p:cNvPicPr>
            <a:picLocks noGrp="1" noChangeAspect="1"/>
          </p:cNvPicPr>
          <p:nvPr>
            <p:ph idx="1"/>
          </p:nvPr>
        </p:nvPicPr>
        <p:blipFill>
          <a:blip r:embed="rId2" cstate="print"/>
          <a:stretch>
            <a:fillRect/>
          </a:stretch>
        </p:blipFill>
        <p:spPr>
          <a:xfrm>
            <a:off x="971600" y="1647030"/>
            <a:ext cx="7056784" cy="4806305"/>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Ο Ήλιος και ο Χρόνος</a:t>
            </a:r>
            <a:endParaRPr lang="el-GR" dirty="0"/>
          </a:p>
        </p:txBody>
      </p:sp>
      <p:pic>
        <p:nvPicPr>
          <p:cNvPr id="4" name="3 - Θέση περιεχομένου" descr="5202483763266.jpg"/>
          <p:cNvPicPr>
            <a:picLocks noGrp="1" noChangeAspect="1"/>
          </p:cNvPicPr>
          <p:nvPr>
            <p:ph idx="1"/>
          </p:nvPr>
        </p:nvPicPr>
        <p:blipFill>
          <a:blip r:embed="rId2" cstate="print"/>
          <a:stretch>
            <a:fillRect/>
          </a:stretch>
        </p:blipFill>
        <p:spPr>
          <a:xfrm>
            <a:off x="1907704" y="1484784"/>
            <a:ext cx="5366320" cy="4829687"/>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404665"/>
            <a:ext cx="7772400" cy="1368151"/>
          </a:xfrm>
        </p:spPr>
        <p:txBody>
          <a:bodyPr/>
          <a:lstStyle/>
          <a:p>
            <a:r>
              <a:rPr lang="el-GR" b="1" dirty="0"/>
              <a:t>Ο Ήλιος και ο Χρόνος</a:t>
            </a:r>
            <a:endParaRPr lang="el-GR" dirty="0"/>
          </a:p>
        </p:txBody>
      </p:sp>
      <p:pic>
        <p:nvPicPr>
          <p:cNvPr id="4" name="Εικόνα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75656" y="1514764"/>
            <a:ext cx="6696744" cy="4866564"/>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4618352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Ο Ήλιος και ο Χρόνος</a:t>
            </a:r>
            <a:endParaRPr lang="el-GR" dirty="0"/>
          </a:p>
        </p:txBody>
      </p:sp>
      <p:pic>
        <p:nvPicPr>
          <p:cNvPr id="4" name="3 - Θέση περιεχομένου" descr="10407800_826369014104834_9154605927716298190_n.jpg"/>
          <p:cNvPicPr>
            <a:picLocks noGrp="1" noChangeAspect="1"/>
          </p:cNvPicPr>
          <p:nvPr>
            <p:ph idx="1"/>
          </p:nvPr>
        </p:nvPicPr>
        <p:blipFill>
          <a:blip r:embed="rId2" cstate="print"/>
          <a:stretch>
            <a:fillRect/>
          </a:stretch>
        </p:blipFill>
        <p:spPr>
          <a:xfrm>
            <a:off x="1043608" y="1556792"/>
            <a:ext cx="6840760" cy="4968552"/>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Ο Ήλιος και ο Χρόνος</a:t>
            </a:r>
            <a:endParaRPr lang="el-GR" dirty="0"/>
          </a:p>
        </p:txBody>
      </p:sp>
      <p:graphicFrame>
        <p:nvGraphicFramePr>
          <p:cNvPr id="4" name="3 - Πίνακας"/>
          <p:cNvGraphicFramePr>
            <a:graphicFrameLocks noGrp="1"/>
          </p:cNvGraphicFramePr>
          <p:nvPr>
            <p:extLst>
              <p:ext uri="{D42A27DB-BD31-4B8C-83A1-F6EECF244321}">
                <p14:modId xmlns:p14="http://schemas.microsoft.com/office/powerpoint/2010/main" val="114501024"/>
              </p:ext>
            </p:extLst>
          </p:nvPr>
        </p:nvGraphicFramePr>
        <p:xfrm>
          <a:off x="467544" y="1844824"/>
          <a:ext cx="7992888" cy="4608512"/>
        </p:xfrm>
        <a:graphic>
          <a:graphicData uri="http://schemas.openxmlformats.org/drawingml/2006/table">
            <a:tbl>
              <a:tblPr firstRow="1" bandRow="1">
                <a:tableStyleId>{5C22544A-7EE6-4342-B048-85BDC9FD1C3A}</a:tableStyleId>
              </a:tblPr>
              <a:tblGrid>
                <a:gridCol w="4032448"/>
                <a:gridCol w="3960440"/>
              </a:tblGrid>
              <a:tr h="4608512">
                <a:tc>
                  <a:txBody>
                    <a:bodyPr/>
                    <a:lstStyle/>
                    <a:p>
                      <a:r>
                        <a:rPr lang="el-GR" sz="1800" dirty="0" smtClean="0">
                          <a:solidFill>
                            <a:schemeClr val="tx1"/>
                          </a:solidFill>
                        </a:rPr>
                        <a:t>Γεια σου Ακρόπολη</a:t>
                      </a:r>
                      <a:br>
                        <a:rPr lang="el-GR" sz="1800" dirty="0" smtClean="0">
                          <a:solidFill>
                            <a:schemeClr val="tx1"/>
                          </a:solidFill>
                        </a:rPr>
                      </a:br>
                      <a:r>
                        <a:rPr lang="el-GR" sz="1800" dirty="0" smtClean="0">
                          <a:solidFill>
                            <a:schemeClr val="tx1"/>
                          </a:solidFill>
                        </a:rPr>
                        <a:t>Τουρκολίμανο, οδός Βουκουρεστίου.</a:t>
                      </a:r>
                      <a:br>
                        <a:rPr lang="el-GR" sz="1800" dirty="0" smtClean="0">
                          <a:solidFill>
                            <a:schemeClr val="tx1"/>
                          </a:solidFill>
                        </a:rPr>
                      </a:br>
                      <a:r>
                        <a:rPr lang="el-GR" sz="1800" dirty="0" smtClean="0">
                          <a:solidFill>
                            <a:schemeClr val="tx1"/>
                          </a:solidFill>
                        </a:rPr>
                        <a:t>Ο Πολικός σημαδεύει με φως</a:t>
                      </a:r>
                      <a:br>
                        <a:rPr lang="el-GR" sz="1800" dirty="0" smtClean="0">
                          <a:solidFill>
                            <a:schemeClr val="tx1"/>
                          </a:solidFill>
                        </a:rPr>
                      </a:br>
                      <a:r>
                        <a:rPr lang="el-GR" sz="1800" dirty="0" smtClean="0">
                          <a:solidFill>
                            <a:schemeClr val="tx1"/>
                          </a:solidFill>
                        </a:rPr>
                        <a:t>το σταθερό σημείο του κόσμου.</a:t>
                      </a:r>
                      <a:br>
                        <a:rPr lang="el-GR" sz="1800" dirty="0" smtClean="0">
                          <a:solidFill>
                            <a:schemeClr val="tx1"/>
                          </a:solidFill>
                        </a:rPr>
                      </a:br>
                      <a:r>
                        <a:rPr lang="el-GR" sz="1800" dirty="0" smtClean="0">
                          <a:solidFill>
                            <a:schemeClr val="tx1"/>
                          </a:solidFill>
                        </a:rPr>
                        <a:t/>
                      </a:r>
                      <a:br>
                        <a:rPr lang="el-GR" sz="1800" dirty="0" smtClean="0">
                          <a:solidFill>
                            <a:schemeClr val="tx1"/>
                          </a:solidFill>
                        </a:rPr>
                      </a:br>
                      <a:r>
                        <a:rPr lang="el-GR" sz="1800" dirty="0" smtClean="0">
                          <a:solidFill>
                            <a:schemeClr val="tx1"/>
                          </a:solidFill>
                        </a:rPr>
                        <a:t>Αθήνα η πρώτη</a:t>
                      </a:r>
                      <a:br>
                        <a:rPr lang="el-GR" sz="1800" dirty="0" smtClean="0">
                          <a:solidFill>
                            <a:schemeClr val="tx1"/>
                          </a:solidFill>
                        </a:rPr>
                      </a:br>
                      <a:r>
                        <a:rPr lang="el-GR" sz="1800" dirty="0" smtClean="0">
                          <a:solidFill>
                            <a:schemeClr val="tx1"/>
                          </a:solidFill>
                        </a:rPr>
                        <a:t>στο βυθό των αιώνων</a:t>
                      </a:r>
                      <a:br>
                        <a:rPr lang="el-GR" sz="1800" dirty="0" smtClean="0">
                          <a:solidFill>
                            <a:schemeClr val="tx1"/>
                          </a:solidFill>
                        </a:rPr>
                      </a:br>
                      <a:r>
                        <a:rPr lang="el-GR" sz="1800" dirty="0" smtClean="0">
                          <a:solidFill>
                            <a:schemeClr val="tx1"/>
                          </a:solidFill>
                        </a:rPr>
                        <a:t>με το γυαλί</a:t>
                      </a:r>
                      <a:br>
                        <a:rPr lang="el-GR" sz="1800" dirty="0" smtClean="0">
                          <a:solidFill>
                            <a:schemeClr val="tx1"/>
                          </a:solidFill>
                        </a:rPr>
                      </a:br>
                      <a:r>
                        <a:rPr lang="el-GR" sz="1800" dirty="0" smtClean="0">
                          <a:solidFill>
                            <a:schemeClr val="tx1"/>
                          </a:solidFill>
                        </a:rPr>
                        <a:t>σε βλέπουν οι </a:t>
                      </a:r>
                      <a:r>
                        <a:rPr lang="el-GR" sz="1800" dirty="0" err="1" smtClean="0">
                          <a:solidFill>
                            <a:schemeClr val="tx1"/>
                          </a:solidFill>
                        </a:rPr>
                        <a:t>ψαροντουφεκάδες</a:t>
                      </a:r>
                      <a:r>
                        <a:rPr lang="el-GR" sz="1800" dirty="0" smtClean="0">
                          <a:solidFill>
                            <a:schemeClr val="tx1"/>
                          </a:solidFill>
                        </a:rPr>
                        <a:t>.</a:t>
                      </a:r>
                      <a:br>
                        <a:rPr lang="el-GR" sz="1800" dirty="0" smtClean="0">
                          <a:solidFill>
                            <a:schemeClr val="tx1"/>
                          </a:solidFill>
                        </a:rPr>
                      </a:br>
                      <a:r>
                        <a:rPr lang="el-GR" sz="1800" dirty="0" smtClean="0">
                          <a:solidFill>
                            <a:schemeClr val="tx1"/>
                          </a:solidFill>
                        </a:rPr>
                        <a:t/>
                      </a:r>
                      <a:br>
                        <a:rPr lang="el-GR" sz="1800" dirty="0" smtClean="0">
                          <a:solidFill>
                            <a:schemeClr val="tx1"/>
                          </a:solidFill>
                        </a:rPr>
                      </a:br>
                      <a:r>
                        <a:rPr lang="el-GR" sz="1800" dirty="0" smtClean="0">
                          <a:solidFill>
                            <a:schemeClr val="tx1"/>
                          </a:solidFill>
                        </a:rPr>
                        <a:t>Γαλέρες, </a:t>
                      </a:r>
                      <a:r>
                        <a:rPr lang="el-GR" sz="1800" dirty="0" err="1" smtClean="0">
                          <a:solidFill>
                            <a:schemeClr val="tx1"/>
                          </a:solidFill>
                        </a:rPr>
                        <a:t>γιωταχὶ</a:t>
                      </a:r>
                      <a:r>
                        <a:rPr lang="el-GR" sz="1800" dirty="0" smtClean="0">
                          <a:solidFill>
                            <a:schemeClr val="tx1"/>
                          </a:solidFill>
                        </a:rPr>
                        <a:t>, πορνεία κρυφά</a:t>
                      </a:r>
                      <a:br>
                        <a:rPr lang="el-GR" sz="1800" dirty="0" smtClean="0">
                          <a:solidFill>
                            <a:schemeClr val="tx1"/>
                          </a:solidFill>
                        </a:rPr>
                      </a:br>
                      <a:r>
                        <a:rPr lang="el-GR" sz="1800" dirty="0" smtClean="0">
                          <a:solidFill>
                            <a:schemeClr val="tx1"/>
                          </a:solidFill>
                        </a:rPr>
                        <a:t>η Γενική κέντρο του κόσμου.</a:t>
                      </a:r>
                      <a:endParaRPr lang="el-GR" dirty="0">
                        <a:solidFill>
                          <a:schemeClr val="tx1"/>
                        </a:solidFill>
                      </a:endParaRPr>
                    </a:p>
                  </a:txBody>
                  <a:tcPr>
                    <a:solidFill>
                      <a:schemeClr val="accent6">
                        <a:lumMod val="50000"/>
                      </a:schemeClr>
                    </a:solidFill>
                  </a:tcPr>
                </a:tc>
                <a:tc>
                  <a:txBody>
                    <a:bodyPr/>
                    <a:lstStyle/>
                    <a:p>
                      <a:r>
                        <a:rPr lang="el-GR" sz="1800" dirty="0" smtClean="0">
                          <a:solidFill>
                            <a:schemeClr val="tx1"/>
                          </a:solidFill>
                        </a:rPr>
                        <a:t>Ο Πολικός γυρίζει σταθερά</a:t>
                      </a:r>
                      <a:br>
                        <a:rPr lang="el-GR" sz="1800" dirty="0" smtClean="0">
                          <a:solidFill>
                            <a:schemeClr val="tx1"/>
                          </a:solidFill>
                        </a:rPr>
                      </a:br>
                      <a:r>
                        <a:rPr lang="el-GR" sz="1800" dirty="0" smtClean="0">
                          <a:solidFill>
                            <a:schemeClr val="tx1"/>
                          </a:solidFill>
                        </a:rPr>
                        <a:t>το φουγάρο του μαγειρείου</a:t>
                      </a:r>
                      <a:br>
                        <a:rPr lang="el-GR" sz="1800" dirty="0" smtClean="0">
                          <a:solidFill>
                            <a:schemeClr val="tx1"/>
                          </a:solidFill>
                        </a:rPr>
                      </a:br>
                      <a:r>
                        <a:rPr lang="el-GR" sz="1800" dirty="0" smtClean="0">
                          <a:solidFill>
                            <a:schemeClr val="tx1"/>
                          </a:solidFill>
                        </a:rPr>
                        <a:t>σημαδεύει με καπνό</a:t>
                      </a:r>
                      <a:br>
                        <a:rPr lang="el-GR" sz="1800" dirty="0" smtClean="0">
                          <a:solidFill>
                            <a:schemeClr val="tx1"/>
                          </a:solidFill>
                        </a:rPr>
                      </a:br>
                      <a:r>
                        <a:rPr lang="el-GR" sz="1800" dirty="0" smtClean="0">
                          <a:solidFill>
                            <a:schemeClr val="tx1"/>
                          </a:solidFill>
                        </a:rPr>
                        <a:t>τι σταθερό σημείο του Στερεώματος.</a:t>
                      </a:r>
                      <a:br>
                        <a:rPr lang="el-GR" sz="1800" dirty="0" smtClean="0">
                          <a:solidFill>
                            <a:schemeClr val="tx1"/>
                          </a:solidFill>
                        </a:rPr>
                      </a:br>
                      <a:r>
                        <a:rPr lang="el-GR" sz="1800" dirty="0" smtClean="0">
                          <a:solidFill>
                            <a:schemeClr val="tx1"/>
                          </a:solidFill>
                        </a:rPr>
                        <a:t/>
                      </a:r>
                      <a:br>
                        <a:rPr lang="el-GR" sz="1800" dirty="0" smtClean="0">
                          <a:solidFill>
                            <a:schemeClr val="tx1"/>
                          </a:solidFill>
                        </a:rPr>
                      </a:br>
                      <a:r>
                        <a:rPr lang="el-GR" sz="1800" dirty="0" smtClean="0">
                          <a:solidFill>
                            <a:schemeClr val="tx1"/>
                          </a:solidFill>
                        </a:rPr>
                        <a:t>Η Πούλια, η Αφροδίτη</a:t>
                      </a:r>
                      <a:br>
                        <a:rPr lang="el-GR" sz="1800" dirty="0" smtClean="0">
                          <a:solidFill>
                            <a:schemeClr val="tx1"/>
                          </a:solidFill>
                        </a:rPr>
                      </a:br>
                      <a:r>
                        <a:rPr lang="el-GR" sz="1800" dirty="0" smtClean="0">
                          <a:solidFill>
                            <a:schemeClr val="tx1"/>
                          </a:solidFill>
                        </a:rPr>
                        <a:t>η Ντίνα, η Σούλα, η Εύη, η </a:t>
                      </a:r>
                      <a:r>
                        <a:rPr lang="el-GR" sz="1800" dirty="0" err="1" smtClean="0">
                          <a:solidFill>
                            <a:schemeClr val="tx1"/>
                          </a:solidFill>
                        </a:rPr>
                        <a:t>Ρηνιώ</a:t>
                      </a:r>
                      <a:r>
                        <a:rPr lang="el-GR" sz="1800" dirty="0" smtClean="0">
                          <a:solidFill>
                            <a:schemeClr val="tx1"/>
                          </a:solidFill>
                        </a:rPr>
                        <a:t>.</a:t>
                      </a:r>
                      <a:br>
                        <a:rPr lang="el-GR" sz="1800" dirty="0" smtClean="0">
                          <a:solidFill>
                            <a:schemeClr val="tx1"/>
                          </a:solidFill>
                        </a:rPr>
                      </a:br>
                      <a:r>
                        <a:rPr lang="el-GR" sz="1800" dirty="0" smtClean="0">
                          <a:solidFill>
                            <a:schemeClr val="tx1"/>
                          </a:solidFill>
                        </a:rPr>
                        <a:t/>
                      </a:r>
                      <a:br>
                        <a:rPr lang="el-GR" sz="1800" dirty="0" smtClean="0">
                          <a:solidFill>
                            <a:schemeClr val="tx1"/>
                          </a:solidFill>
                        </a:rPr>
                      </a:br>
                      <a:r>
                        <a:rPr lang="el-GR" sz="1800" dirty="0" smtClean="0">
                          <a:solidFill>
                            <a:schemeClr val="bg1"/>
                          </a:solidFill>
                        </a:rPr>
                        <a:t>Πέντε εκατομμύρια έτη φωτός</a:t>
                      </a:r>
                      <a:br>
                        <a:rPr lang="el-GR" sz="1800" dirty="0" smtClean="0">
                          <a:solidFill>
                            <a:schemeClr val="bg1"/>
                          </a:solidFill>
                        </a:rPr>
                      </a:br>
                      <a:r>
                        <a:rPr lang="el-GR" sz="1800" dirty="0" smtClean="0">
                          <a:solidFill>
                            <a:schemeClr val="bg1"/>
                          </a:solidFill>
                        </a:rPr>
                        <a:t>σταθερή γραμμή διασχίζει.</a:t>
                      </a:r>
                      <a:br>
                        <a:rPr lang="el-GR" sz="1800" dirty="0" smtClean="0">
                          <a:solidFill>
                            <a:schemeClr val="bg1"/>
                          </a:solidFill>
                        </a:rPr>
                      </a:br>
                      <a:r>
                        <a:rPr lang="el-GR" sz="1800" dirty="0" smtClean="0">
                          <a:solidFill>
                            <a:schemeClr val="bg1"/>
                          </a:solidFill>
                        </a:rPr>
                        <a:t>Πέντε δισεκατομμύρια γαλαξίες</a:t>
                      </a:r>
                      <a:br>
                        <a:rPr lang="el-GR" sz="1800" dirty="0" smtClean="0">
                          <a:solidFill>
                            <a:schemeClr val="bg1"/>
                          </a:solidFill>
                        </a:rPr>
                      </a:br>
                      <a:r>
                        <a:rPr lang="el-GR" sz="1800" b="1" u="sng" dirty="0" smtClean="0">
                          <a:solidFill>
                            <a:schemeClr val="bg1"/>
                          </a:solidFill>
                        </a:rPr>
                        <a:t>σε πέντε μέτρα</a:t>
                      </a:r>
                      <a:br>
                        <a:rPr lang="el-GR" sz="1800" b="1" u="sng" dirty="0" smtClean="0">
                          <a:solidFill>
                            <a:schemeClr val="bg1"/>
                          </a:solidFill>
                        </a:rPr>
                      </a:br>
                      <a:r>
                        <a:rPr lang="el-GR" sz="1800" b="1" u="sng" dirty="0" smtClean="0">
                          <a:solidFill>
                            <a:schemeClr val="bg1"/>
                          </a:solidFill>
                        </a:rPr>
                        <a:t>σε πέντε μέτρα</a:t>
                      </a:r>
                      <a:br>
                        <a:rPr lang="el-GR" sz="1800" b="1" u="sng" dirty="0" smtClean="0">
                          <a:solidFill>
                            <a:schemeClr val="bg1"/>
                          </a:solidFill>
                        </a:rPr>
                      </a:br>
                      <a:r>
                        <a:rPr lang="el-GR" sz="1800" b="1" u="sng" dirty="0" smtClean="0">
                          <a:solidFill>
                            <a:schemeClr val="bg1"/>
                          </a:solidFill>
                        </a:rPr>
                        <a:t>σε πέντε μόνο μέτρα</a:t>
                      </a:r>
                      <a:br>
                        <a:rPr lang="el-GR" sz="1800" b="1" u="sng" dirty="0" smtClean="0">
                          <a:solidFill>
                            <a:schemeClr val="bg1"/>
                          </a:solidFill>
                        </a:rPr>
                      </a:br>
                      <a:r>
                        <a:rPr lang="el-GR" sz="1800" b="1" u="sng" dirty="0" smtClean="0">
                          <a:solidFill>
                            <a:schemeClr val="bg1"/>
                          </a:solidFill>
                        </a:rPr>
                        <a:t>από το κελί μου.</a:t>
                      </a:r>
                      <a:endParaRPr lang="el-GR" b="1" u="sng" dirty="0">
                        <a:solidFill>
                          <a:schemeClr val="bg1"/>
                        </a:solidFill>
                      </a:endParaRPr>
                    </a:p>
                  </a:txBody>
                  <a:tcPr>
                    <a:solidFill>
                      <a:schemeClr val="accent6">
                        <a:lumMod val="50000"/>
                      </a:schemeClr>
                    </a:solidFill>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Ο Ήλιος και ο Χρόνος</a:t>
            </a:r>
            <a:endParaRPr lang="el-GR" dirty="0"/>
          </a:p>
        </p:txBody>
      </p:sp>
      <p:graphicFrame>
        <p:nvGraphicFramePr>
          <p:cNvPr id="6" name="5 - Θέση περιεχομένου"/>
          <p:cNvGraphicFramePr>
            <a:graphicFrameLocks noGrp="1"/>
          </p:cNvGraphicFramePr>
          <p:nvPr>
            <p:ph idx="1"/>
          </p:nvPr>
        </p:nvGraphicFramePr>
        <p:xfrm>
          <a:off x="457200" y="1600200"/>
          <a:ext cx="8229600" cy="393192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l-GR" dirty="0" smtClean="0">
                          <a:solidFill>
                            <a:schemeClr val="tx1"/>
                          </a:solidFill>
                        </a:rPr>
                        <a:t>Ο χρόνος διαλύεται</a:t>
                      </a:r>
                      <a:br>
                        <a:rPr lang="el-GR" dirty="0" smtClean="0">
                          <a:solidFill>
                            <a:schemeClr val="tx1"/>
                          </a:solidFill>
                        </a:rPr>
                      </a:br>
                      <a:r>
                        <a:rPr lang="el-GR" dirty="0" smtClean="0">
                          <a:solidFill>
                            <a:schemeClr val="tx1"/>
                          </a:solidFill>
                        </a:rPr>
                        <a:t>μέσα στη στιγμή</a:t>
                      </a:r>
                      <a:br>
                        <a:rPr lang="el-GR" dirty="0" smtClean="0">
                          <a:solidFill>
                            <a:schemeClr val="tx1"/>
                          </a:solidFill>
                        </a:rPr>
                      </a:br>
                      <a:r>
                        <a:rPr lang="el-GR" dirty="0" smtClean="0">
                          <a:solidFill>
                            <a:schemeClr val="tx1"/>
                          </a:solidFill>
                        </a:rPr>
                        <a:t>το ελάχιστο γίνεται</a:t>
                      </a:r>
                      <a:br>
                        <a:rPr lang="el-GR" dirty="0" smtClean="0">
                          <a:solidFill>
                            <a:schemeClr val="tx1"/>
                          </a:solidFill>
                        </a:rPr>
                      </a:br>
                      <a:r>
                        <a:rPr lang="el-GR" dirty="0" smtClean="0">
                          <a:solidFill>
                            <a:schemeClr val="tx1"/>
                          </a:solidFill>
                        </a:rPr>
                        <a:t>ο μέγιστος τύραννος.</a:t>
                      </a:r>
                      <a:br>
                        <a:rPr lang="el-GR" dirty="0" smtClean="0">
                          <a:solidFill>
                            <a:schemeClr val="tx1"/>
                          </a:solidFill>
                        </a:rPr>
                      </a:br>
                      <a:r>
                        <a:rPr lang="el-GR" dirty="0" smtClean="0">
                          <a:solidFill>
                            <a:schemeClr val="tx1"/>
                          </a:solidFill>
                        </a:rPr>
                        <a:t/>
                      </a:r>
                      <a:br>
                        <a:rPr lang="el-GR" dirty="0" smtClean="0">
                          <a:solidFill>
                            <a:schemeClr val="tx1"/>
                          </a:solidFill>
                        </a:rPr>
                      </a:br>
                      <a:r>
                        <a:rPr lang="el-GR" dirty="0" smtClean="0">
                          <a:solidFill>
                            <a:schemeClr val="tx1"/>
                          </a:solidFill>
                        </a:rPr>
                        <a:t>Βασανίζει ανθισμένες πληγές</a:t>
                      </a:r>
                      <a:br>
                        <a:rPr lang="el-GR" dirty="0" smtClean="0">
                          <a:solidFill>
                            <a:schemeClr val="tx1"/>
                          </a:solidFill>
                        </a:rPr>
                      </a:br>
                      <a:r>
                        <a:rPr lang="el-GR" dirty="0" smtClean="0">
                          <a:solidFill>
                            <a:schemeClr val="tx1"/>
                          </a:solidFill>
                        </a:rPr>
                        <a:t>γεμάτες χαμόγελα και υποσχέσεις</a:t>
                      </a:r>
                      <a:br>
                        <a:rPr lang="el-GR" dirty="0" smtClean="0">
                          <a:solidFill>
                            <a:schemeClr val="tx1"/>
                          </a:solidFill>
                        </a:rPr>
                      </a:br>
                      <a:r>
                        <a:rPr lang="el-GR" dirty="0" smtClean="0">
                          <a:solidFill>
                            <a:schemeClr val="tx1"/>
                          </a:solidFill>
                        </a:rPr>
                        <a:t>για κάτι άλλο, αυτό το άλλο</a:t>
                      </a:r>
                      <a:br>
                        <a:rPr lang="el-GR" dirty="0" smtClean="0">
                          <a:solidFill>
                            <a:schemeClr val="tx1"/>
                          </a:solidFill>
                        </a:rPr>
                      </a:br>
                      <a:r>
                        <a:rPr lang="el-GR" dirty="0" smtClean="0">
                          <a:solidFill>
                            <a:schemeClr val="tx1"/>
                          </a:solidFill>
                        </a:rPr>
                        <a:t>είναι που ζούμε κάθε στιγμή</a:t>
                      </a:r>
                      <a:br>
                        <a:rPr lang="el-GR" dirty="0" smtClean="0">
                          <a:solidFill>
                            <a:schemeClr val="tx1"/>
                          </a:solidFill>
                        </a:rPr>
                      </a:br>
                      <a:r>
                        <a:rPr lang="el-GR" dirty="0" smtClean="0">
                          <a:solidFill>
                            <a:schemeClr val="tx1"/>
                          </a:solidFill>
                        </a:rPr>
                        <a:t>νομίζοντας ότι ζούμε το άλλο.</a:t>
                      </a:r>
                      <a:br>
                        <a:rPr lang="el-GR" dirty="0" smtClean="0">
                          <a:solidFill>
                            <a:schemeClr val="tx1"/>
                          </a:solidFill>
                        </a:rPr>
                      </a:br>
                      <a:r>
                        <a:rPr lang="el-GR" dirty="0" smtClean="0">
                          <a:solidFill>
                            <a:schemeClr val="tx1"/>
                          </a:solidFill>
                        </a:rPr>
                        <a:t/>
                      </a:r>
                      <a:br>
                        <a:rPr lang="el-GR" dirty="0" smtClean="0">
                          <a:solidFill>
                            <a:schemeClr val="tx1"/>
                          </a:solidFill>
                        </a:rPr>
                      </a:br>
                      <a:r>
                        <a:rPr lang="el-GR" dirty="0" smtClean="0">
                          <a:solidFill>
                            <a:schemeClr val="tx1"/>
                          </a:solidFill>
                        </a:rPr>
                        <a:t>Όμως το άλλο δεν υπάρχει.</a:t>
                      </a:r>
                      <a:br>
                        <a:rPr lang="el-GR" dirty="0" smtClean="0">
                          <a:solidFill>
                            <a:schemeClr val="tx1"/>
                          </a:solidFill>
                        </a:rPr>
                      </a:br>
                      <a:r>
                        <a:rPr lang="el-GR" dirty="0" smtClean="0">
                          <a:solidFill>
                            <a:schemeClr val="tx1"/>
                          </a:solidFill>
                        </a:rPr>
                        <a:t/>
                      </a:r>
                      <a:br>
                        <a:rPr lang="el-GR" dirty="0" smtClean="0">
                          <a:solidFill>
                            <a:schemeClr val="tx1"/>
                          </a:solidFill>
                        </a:rPr>
                      </a:br>
                      <a:endParaRPr lang="el-GR" dirty="0">
                        <a:solidFill>
                          <a:schemeClr val="tx1"/>
                        </a:solidFill>
                      </a:endParaRPr>
                    </a:p>
                  </a:txBody>
                  <a:tcPr>
                    <a:solidFill>
                      <a:schemeClr val="accent6">
                        <a:lumMod val="50000"/>
                      </a:schemeClr>
                    </a:solidFill>
                  </a:tcPr>
                </a:tc>
                <a:tc>
                  <a:txBody>
                    <a:bodyPr/>
                    <a:lstStyle/>
                    <a:p>
                      <a:r>
                        <a:rPr lang="el-GR" dirty="0" smtClean="0">
                          <a:solidFill>
                            <a:schemeClr val="tx1"/>
                          </a:solidFill>
                        </a:rPr>
                        <a:t>Είμαστε εμείς η Μοίρα μας</a:t>
                      </a:r>
                      <a:br>
                        <a:rPr lang="el-GR" dirty="0" smtClean="0">
                          <a:solidFill>
                            <a:schemeClr val="tx1"/>
                          </a:solidFill>
                        </a:rPr>
                      </a:br>
                      <a:r>
                        <a:rPr lang="el-GR" dirty="0" smtClean="0">
                          <a:solidFill>
                            <a:schemeClr val="tx1"/>
                          </a:solidFill>
                        </a:rPr>
                        <a:t>που μας λοξοκοιτάζει.</a:t>
                      </a:r>
                      <a:br>
                        <a:rPr lang="el-GR" dirty="0" smtClean="0">
                          <a:solidFill>
                            <a:schemeClr val="tx1"/>
                          </a:solidFill>
                        </a:rPr>
                      </a:br>
                      <a:r>
                        <a:rPr lang="el-GR" dirty="0" smtClean="0">
                          <a:solidFill>
                            <a:schemeClr val="tx1"/>
                          </a:solidFill>
                        </a:rPr>
                        <a:t/>
                      </a:r>
                      <a:br>
                        <a:rPr lang="el-GR" dirty="0" smtClean="0">
                          <a:solidFill>
                            <a:schemeClr val="tx1"/>
                          </a:solidFill>
                        </a:rPr>
                      </a:br>
                      <a:r>
                        <a:rPr lang="el-GR" dirty="0" smtClean="0">
                          <a:solidFill>
                            <a:schemeClr val="tx1"/>
                          </a:solidFill>
                        </a:rPr>
                        <a:t>Σφίγγα που ξέχασε το αίνιγμα</a:t>
                      </a:r>
                      <a:br>
                        <a:rPr lang="el-GR" dirty="0" smtClean="0">
                          <a:solidFill>
                            <a:schemeClr val="tx1"/>
                          </a:solidFill>
                        </a:rPr>
                      </a:br>
                      <a:r>
                        <a:rPr lang="el-GR" dirty="0" smtClean="0">
                          <a:solidFill>
                            <a:schemeClr val="tx1"/>
                          </a:solidFill>
                        </a:rPr>
                        <a:t>δεν έχουμε τίποτα να λύσουμε.</a:t>
                      </a:r>
                      <a:br>
                        <a:rPr lang="el-GR" dirty="0" smtClean="0">
                          <a:solidFill>
                            <a:schemeClr val="tx1"/>
                          </a:solidFill>
                        </a:rPr>
                      </a:br>
                      <a:r>
                        <a:rPr lang="el-GR" dirty="0" smtClean="0">
                          <a:solidFill>
                            <a:schemeClr val="tx1"/>
                          </a:solidFill>
                        </a:rPr>
                        <a:t/>
                      </a:r>
                      <a:br>
                        <a:rPr lang="el-GR" dirty="0" smtClean="0">
                          <a:solidFill>
                            <a:schemeClr val="tx1"/>
                          </a:solidFill>
                        </a:rPr>
                      </a:br>
                      <a:r>
                        <a:rPr lang="el-GR" dirty="0" smtClean="0">
                          <a:solidFill>
                            <a:schemeClr val="tx1"/>
                          </a:solidFill>
                        </a:rPr>
                        <a:t>Δεν υπάρχει αίνιγμα</a:t>
                      </a:r>
                      <a:br>
                        <a:rPr lang="el-GR" dirty="0" smtClean="0">
                          <a:solidFill>
                            <a:schemeClr val="tx1"/>
                          </a:solidFill>
                        </a:rPr>
                      </a:br>
                      <a:r>
                        <a:rPr lang="el-GR" dirty="0" smtClean="0">
                          <a:solidFill>
                            <a:schemeClr val="tx1"/>
                          </a:solidFill>
                        </a:rPr>
                        <a:t>δεν υπάρχει διαφυγή</a:t>
                      </a:r>
                      <a:br>
                        <a:rPr lang="el-GR" dirty="0" smtClean="0">
                          <a:solidFill>
                            <a:schemeClr val="tx1"/>
                          </a:solidFill>
                        </a:rPr>
                      </a:br>
                      <a:r>
                        <a:rPr lang="el-GR" dirty="0" smtClean="0">
                          <a:solidFill>
                            <a:schemeClr val="tx1"/>
                          </a:solidFill>
                        </a:rPr>
                        <a:t>από τον πύρινο κύκλο</a:t>
                      </a:r>
                      <a:br>
                        <a:rPr lang="el-GR" dirty="0" smtClean="0">
                          <a:solidFill>
                            <a:schemeClr val="tx1"/>
                          </a:solidFill>
                        </a:rPr>
                      </a:br>
                      <a:r>
                        <a:rPr lang="el-GR" dirty="0" smtClean="0">
                          <a:solidFill>
                            <a:schemeClr val="tx1"/>
                          </a:solidFill>
                        </a:rPr>
                        <a:t>του Ήλιου και του Θανάτου</a:t>
                      </a:r>
                      <a:r>
                        <a:rPr lang="el-GR" dirty="0" smtClean="0"/>
                        <a:t>.</a:t>
                      </a:r>
                      <a:endParaRPr lang="el-GR" dirty="0"/>
                    </a:p>
                  </a:txBody>
                  <a:tcPr>
                    <a:solidFill>
                      <a:schemeClr val="accent6">
                        <a:lumMod val="50000"/>
                      </a:schemeClr>
                    </a:solidFill>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
            </a:r>
            <a:br>
              <a:rPr lang="el-GR" dirty="0"/>
            </a:br>
            <a:r>
              <a:rPr lang="el-GR" dirty="0"/>
              <a:t>Ο Ήλιος και ο Χρόνος</a:t>
            </a:r>
            <a:endParaRPr lang="el-GR" dirty="0"/>
          </a:p>
        </p:txBody>
      </p:sp>
      <p:sp>
        <p:nvSpPr>
          <p:cNvPr id="3" name="2 - Θέση περιεχομένου"/>
          <p:cNvSpPr>
            <a:spLocks noGrp="1"/>
          </p:cNvSpPr>
          <p:nvPr>
            <p:ph idx="1"/>
          </p:nvPr>
        </p:nvSpPr>
        <p:spPr/>
        <p:txBody>
          <a:bodyPr/>
          <a:lstStyle/>
          <a:p>
            <a:r>
              <a:rPr lang="el-GR" dirty="0" smtClean="0"/>
              <a:t>Τα κελιά ανασαίνουν, </a:t>
            </a:r>
            <a:br>
              <a:rPr lang="el-GR" dirty="0" smtClean="0"/>
            </a:br>
            <a:r>
              <a:rPr lang="el-GR" dirty="0" smtClean="0"/>
              <a:t>τα κελιά που βρίσκονται ψηλά, </a:t>
            </a:r>
            <a:br>
              <a:rPr lang="el-GR" dirty="0" smtClean="0"/>
            </a:br>
            <a:r>
              <a:rPr lang="el-GR" dirty="0" smtClean="0"/>
              <a:t>τα κελιά που βρίσκονται χαμηλά.</a:t>
            </a:r>
            <a:br>
              <a:rPr lang="el-GR" dirty="0" smtClean="0"/>
            </a:br>
            <a:r>
              <a:rPr lang="el-GR" dirty="0" smtClean="0"/>
              <a:t/>
            </a:r>
            <a:br>
              <a:rPr lang="el-GR" dirty="0" smtClean="0"/>
            </a:br>
            <a:r>
              <a:rPr lang="el-GR" dirty="0" smtClean="0"/>
              <a:t>Η βροχή μας ενώνει, </a:t>
            </a:r>
            <a:br>
              <a:rPr lang="el-GR" dirty="0" smtClean="0"/>
            </a:br>
            <a:r>
              <a:rPr lang="el-GR" dirty="0" smtClean="0"/>
              <a:t>ο ήλιος ντράπηκε να φανεί, Νίκο, </a:t>
            </a:r>
            <a:br>
              <a:rPr lang="el-GR" dirty="0" smtClean="0"/>
            </a:br>
            <a:r>
              <a:rPr lang="el-GR" dirty="0" smtClean="0"/>
              <a:t>Γιώργο, κρατιέμαι από ένα λουλούδι. </a:t>
            </a:r>
            <a:br>
              <a:rPr lang="el-GR" dirty="0" smtClean="0"/>
            </a:br>
            <a:endParaRPr lang="el-G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Ο Ήλιος και ο Χρόνος</a:t>
            </a:r>
            <a:endParaRPr lang="el-GR" dirty="0"/>
          </a:p>
        </p:txBody>
      </p:sp>
      <p:sp>
        <p:nvSpPr>
          <p:cNvPr id="3" name="2 - Θέση περιεχομένου"/>
          <p:cNvSpPr>
            <a:spLocks noGrp="1"/>
          </p:cNvSpPr>
          <p:nvPr>
            <p:ph idx="1"/>
          </p:nvPr>
        </p:nvSpPr>
        <p:spPr/>
        <p:txBody>
          <a:bodyPr>
            <a:normAutofit lnSpcReduction="10000"/>
          </a:bodyPr>
          <a:lstStyle/>
          <a:p>
            <a:r>
              <a:rPr lang="el-GR" dirty="0" smtClean="0"/>
              <a:t>Ανάμεσα σε μένα και τον ήλιο </a:t>
            </a:r>
            <a:br>
              <a:rPr lang="el-GR" dirty="0" smtClean="0"/>
            </a:br>
            <a:r>
              <a:rPr lang="el-GR" dirty="0" smtClean="0"/>
              <a:t>δεν υπάρχει, δεν υπάρχει </a:t>
            </a:r>
            <a:br>
              <a:rPr lang="el-GR" dirty="0" smtClean="0"/>
            </a:br>
            <a:r>
              <a:rPr lang="el-GR" dirty="0" smtClean="0"/>
              <a:t>δεν υπάρχει, δεν υπάρχει </a:t>
            </a:r>
            <a:br>
              <a:rPr lang="el-GR" dirty="0" smtClean="0"/>
            </a:br>
            <a:r>
              <a:rPr lang="el-GR" dirty="0" smtClean="0"/>
              <a:t>παρά μόνο η διαφορά του χρόνου </a:t>
            </a:r>
            <a:br>
              <a:rPr lang="el-GR" dirty="0" smtClean="0"/>
            </a:br>
            <a:r>
              <a:rPr lang="el-GR" dirty="0" smtClean="0"/>
              <a:t/>
            </a:r>
            <a:br>
              <a:rPr lang="el-GR" dirty="0" smtClean="0"/>
            </a:br>
            <a:r>
              <a:rPr lang="el-GR" dirty="0" smtClean="0"/>
              <a:t>Ανατέλλω και δύω, </a:t>
            </a:r>
            <a:br>
              <a:rPr lang="el-GR" dirty="0" smtClean="0"/>
            </a:br>
            <a:r>
              <a:rPr lang="el-GR" dirty="0" smtClean="0"/>
              <a:t>υπάρχω και δεν υπάρχω, </a:t>
            </a:r>
            <a:br>
              <a:rPr lang="el-GR" dirty="0" smtClean="0"/>
            </a:br>
            <a:r>
              <a:rPr lang="el-GR" dirty="0" smtClean="0"/>
              <a:t>με βλέπουν χωρίς να μπορώ να δω </a:t>
            </a:r>
            <a:br>
              <a:rPr lang="el-GR" dirty="0" smtClean="0"/>
            </a:br>
            <a:r>
              <a:rPr lang="el-GR" dirty="0" smtClean="0"/>
              <a:t>τον εαυτό μου, τον εαυτό μου</a:t>
            </a:r>
            <a:br>
              <a:rPr lang="el-GR" dirty="0" smtClean="0"/>
            </a:br>
            <a:endParaRPr lang="el-G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Ο Ήλιος και ο Χρόνος</a:t>
            </a:r>
            <a:endParaRPr lang="el-GR" dirty="0"/>
          </a:p>
        </p:txBody>
      </p:sp>
      <p:pic>
        <p:nvPicPr>
          <p:cNvPr id="4" name="3 - Θέση περιεχομένου" descr="MikisTheodorakis.jpg"/>
          <p:cNvPicPr>
            <a:picLocks noGrp="1" noChangeAspect="1"/>
          </p:cNvPicPr>
          <p:nvPr>
            <p:ph idx="1"/>
          </p:nvPr>
        </p:nvPicPr>
        <p:blipFill>
          <a:blip r:embed="rId2" cstate="print"/>
          <a:stretch>
            <a:fillRect/>
          </a:stretch>
        </p:blipFill>
        <p:spPr>
          <a:xfrm>
            <a:off x="971600" y="1378904"/>
            <a:ext cx="7053940" cy="5290455"/>
          </a:xfrm>
          <a:prstGeom prst="rect">
            <a:avLst/>
          </a:prstGeom>
          <a:ln>
            <a:noFill/>
          </a:ln>
          <a:effectLst>
            <a:outerShdw blurRad="190500" algn="tl" rotWithShape="0">
              <a:srgbClr val="000000">
                <a:alpha val="70000"/>
              </a:srgbClr>
            </a:outerShdw>
          </a:effec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Ο Ήλιος και ο Χρόνος</a:t>
            </a:r>
            <a:endParaRPr lang="el-GR" dirty="0"/>
          </a:p>
        </p:txBody>
      </p:sp>
      <p:graphicFrame>
        <p:nvGraphicFramePr>
          <p:cNvPr id="4" name="3 - Θέση περιεχομένου"/>
          <p:cNvGraphicFramePr>
            <a:graphicFrameLocks noGrp="1"/>
          </p:cNvGraphicFramePr>
          <p:nvPr>
            <p:ph idx="1"/>
          </p:nvPr>
        </p:nvGraphicFramePr>
        <p:xfrm>
          <a:off x="457200" y="1600200"/>
          <a:ext cx="8229600" cy="2834640"/>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dirty="0" smtClean="0">
                          <a:solidFill>
                            <a:schemeClr val="tx1"/>
                          </a:solidFill>
                        </a:rPr>
                        <a:t>Όταν σταματήσει ο χρόνος</a:t>
                      </a:r>
                      <a:br>
                        <a:rPr lang="el-GR" dirty="0" smtClean="0">
                          <a:solidFill>
                            <a:schemeClr val="tx1"/>
                          </a:solidFill>
                        </a:rPr>
                      </a:br>
                      <a:r>
                        <a:rPr lang="el-GR" dirty="0" smtClean="0">
                          <a:solidFill>
                            <a:schemeClr val="tx1"/>
                          </a:solidFill>
                        </a:rPr>
                        <a:t>το κελί μου γεμίζει μήνες.</a:t>
                      </a:r>
                      <a:br>
                        <a:rPr lang="el-GR" dirty="0" smtClean="0">
                          <a:solidFill>
                            <a:schemeClr val="tx1"/>
                          </a:solidFill>
                        </a:rPr>
                      </a:br>
                      <a:r>
                        <a:rPr lang="el-GR" dirty="0" smtClean="0">
                          <a:solidFill>
                            <a:schemeClr val="tx1"/>
                          </a:solidFill>
                        </a:rPr>
                        <a:t/>
                      </a:r>
                      <a:br>
                        <a:rPr lang="el-GR" dirty="0" smtClean="0">
                          <a:solidFill>
                            <a:schemeClr val="tx1"/>
                          </a:solidFill>
                        </a:rPr>
                      </a:br>
                      <a:r>
                        <a:rPr lang="el-GR" dirty="0" smtClean="0">
                          <a:solidFill>
                            <a:schemeClr val="tx1"/>
                          </a:solidFill>
                        </a:rPr>
                        <a:t>Μήνες, μέρες, ώρες, στιγμές, </a:t>
                      </a:r>
                      <a:br>
                        <a:rPr lang="el-GR" dirty="0" smtClean="0">
                          <a:solidFill>
                            <a:schemeClr val="tx1"/>
                          </a:solidFill>
                        </a:rPr>
                      </a:br>
                      <a:r>
                        <a:rPr lang="el-GR" dirty="0" smtClean="0">
                          <a:solidFill>
                            <a:schemeClr val="tx1"/>
                          </a:solidFill>
                        </a:rPr>
                        <a:t>δέκατα δευτερολέπτων, </a:t>
                      </a:r>
                      <a:br>
                        <a:rPr lang="el-GR" dirty="0" smtClean="0">
                          <a:solidFill>
                            <a:schemeClr val="tx1"/>
                          </a:solidFill>
                        </a:rPr>
                      </a:br>
                      <a:r>
                        <a:rPr lang="el-GR" dirty="0" smtClean="0">
                          <a:solidFill>
                            <a:schemeClr val="tx1"/>
                          </a:solidFill>
                        </a:rPr>
                        <a:t>δέκατα δευτερολέπτων, </a:t>
                      </a:r>
                      <a:br>
                        <a:rPr lang="el-GR" dirty="0" smtClean="0">
                          <a:solidFill>
                            <a:schemeClr val="tx1"/>
                          </a:solidFill>
                        </a:rPr>
                      </a:br>
                      <a:r>
                        <a:rPr lang="el-GR" dirty="0" smtClean="0">
                          <a:solidFill>
                            <a:schemeClr val="tx1"/>
                          </a:solidFill>
                        </a:rPr>
                        <a:t>δέκατα δευτερολέπτων.</a:t>
                      </a:r>
                      <a:br>
                        <a:rPr lang="el-GR" dirty="0" smtClean="0">
                          <a:solidFill>
                            <a:schemeClr val="tx1"/>
                          </a:solidFill>
                        </a:rPr>
                      </a:br>
                      <a:r>
                        <a:rPr lang="el-GR" dirty="0" smtClean="0">
                          <a:solidFill>
                            <a:schemeClr val="tx1"/>
                          </a:solidFill>
                        </a:rPr>
                        <a:t/>
                      </a:r>
                      <a:br>
                        <a:rPr lang="el-GR" dirty="0" smtClean="0">
                          <a:solidFill>
                            <a:schemeClr val="tx1"/>
                          </a:solidFill>
                        </a:rPr>
                      </a:br>
                      <a:endParaRPr lang="el-GR" dirty="0" smtClean="0">
                        <a:solidFill>
                          <a:schemeClr val="tx1"/>
                        </a:solidFill>
                      </a:endParaRPr>
                    </a:p>
                    <a:p>
                      <a:endParaRPr lang="el-GR" dirty="0">
                        <a:solidFill>
                          <a:schemeClr val="tx1"/>
                        </a:solidFill>
                      </a:endParaRPr>
                    </a:p>
                  </a:txBody>
                  <a:tcPr>
                    <a:solidFill>
                      <a:schemeClr val="accent6">
                        <a:lumMod val="50000"/>
                      </a:schemeClr>
                    </a:solidFill>
                  </a:tcPr>
                </a:tc>
                <a:tc>
                  <a:txBody>
                    <a:bodyPr/>
                    <a:lstStyle/>
                    <a:p>
                      <a:r>
                        <a:rPr lang="el-GR" dirty="0" smtClean="0">
                          <a:solidFill>
                            <a:schemeClr val="tx1"/>
                          </a:solidFill>
                        </a:rPr>
                        <a:t>Ένα βήμα πριν από το χάος</a:t>
                      </a:r>
                      <a:br>
                        <a:rPr lang="el-GR" dirty="0" smtClean="0">
                          <a:solidFill>
                            <a:schemeClr val="tx1"/>
                          </a:solidFill>
                        </a:rPr>
                      </a:br>
                      <a:r>
                        <a:rPr lang="el-GR" dirty="0" smtClean="0">
                          <a:solidFill>
                            <a:schemeClr val="tx1"/>
                          </a:solidFill>
                        </a:rPr>
                        <a:t>υπάρχει χάος.</a:t>
                      </a:r>
                      <a:br>
                        <a:rPr lang="el-GR" dirty="0" smtClean="0">
                          <a:solidFill>
                            <a:schemeClr val="tx1"/>
                          </a:solidFill>
                        </a:rPr>
                      </a:br>
                      <a:r>
                        <a:rPr lang="el-GR" dirty="0" smtClean="0">
                          <a:solidFill>
                            <a:schemeClr val="tx1"/>
                          </a:solidFill>
                        </a:rPr>
                        <a:t/>
                      </a:r>
                      <a:br>
                        <a:rPr lang="el-GR" dirty="0" smtClean="0">
                          <a:solidFill>
                            <a:schemeClr val="tx1"/>
                          </a:solidFill>
                        </a:rPr>
                      </a:br>
                      <a:r>
                        <a:rPr lang="el-GR" dirty="0" smtClean="0">
                          <a:solidFill>
                            <a:schemeClr val="tx1"/>
                          </a:solidFill>
                        </a:rPr>
                        <a:t>Ένα βήμα μετά το χάος</a:t>
                      </a:r>
                      <a:br>
                        <a:rPr lang="el-GR" dirty="0" smtClean="0">
                          <a:solidFill>
                            <a:schemeClr val="tx1"/>
                          </a:solidFill>
                        </a:rPr>
                      </a:br>
                      <a:r>
                        <a:rPr lang="el-GR" dirty="0" smtClean="0">
                          <a:solidFill>
                            <a:schemeClr val="tx1"/>
                          </a:solidFill>
                        </a:rPr>
                        <a:t>υπάρχει χάος.</a:t>
                      </a:r>
                      <a:br>
                        <a:rPr lang="el-GR" dirty="0" smtClean="0">
                          <a:solidFill>
                            <a:schemeClr val="tx1"/>
                          </a:solidFill>
                        </a:rPr>
                      </a:br>
                      <a:r>
                        <a:rPr lang="el-GR" dirty="0" smtClean="0">
                          <a:solidFill>
                            <a:schemeClr val="tx1"/>
                          </a:solidFill>
                        </a:rPr>
                        <a:t/>
                      </a:r>
                      <a:br>
                        <a:rPr lang="el-GR" dirty="0" smtClean="0">
                          <a:solidFill>
                            <a:schemeClr val="tx1"/>
                          </a:solidFill>
                        </a:rPr>
                      </a:br>
                      <a:r>
                        <a:rPr lang="el-GR" dirty="0" smtClean="0">
                          <a:solidFill>
                            <a:schemeClr val="tx1"/>
                          </a:solidFill>
                        </a:rPr>
                        <a:t>Εγώ υπάρχω λίγο πριν, λίγο μετά.</a:t>
                      </a:r>
                      <a:br>
                        <a:rPr lang="el-GR" dirty="0" smtClean="0">
                          <a:solidFill>
                            <a:schemeClr val="tx1"/>
                          </a:solidFill>
                        </a:rPr>
                      </a:br>
                      <a:r>
                        <a:rPr lang="el-GR" dirty="0" smtClean="0">
                          <a:solidFill>
                            <a:schemeClr val="tx1"/>
                          </a:solidFill>
                        </a:rPr>
                        <a:t>Υπάρχω μέσα στο χάος</a:t>
                      </a:r>
                      <a:br>
                        <a:rPr lang="el-GR" dirty="0" smtClean="0">
                          <a:solidFill>
                            <a:schemeClr val="tx1"/>
                          </a:solidFill>
                        </a:rPr>
                      </a:br>
                      <a:r>
                        <a:rPr lang="el-GR" dirty="0" smtClean="0">
                          <a:solidFill>
                            <a:schemeClr val="tx1"/>
                          </a:solidFill>
                        </a:rPr>
                        <a:t>δεν υπάρχω.</a:t>
                      </a:r>
                      <a:endParaRPr lang="el-GR" dirty="0">
                        <a:solidFill>
                          <a:schemeClr val="tx1"/>
                        </a:solidFill>
                      </a:endParaRPr>
                    </a:p>
                  </a:txBody>
                  <a:tcPr>
                    <a:solidFill>
                      <a:schemeClr val="accent6">
                        <a:lumMod val="50000"/>
                      </a:schemeClr>
                    </a:solidFill>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Ορθογώνιο"/>
          <p:cNvSpPr/>
          <p:nvPr/>
        </p:nvSpPr>
        <p:spPr>
          <a:xfrm>
            <a:off x="1053689" y="1916832"/>
            <a:ext cx="7003071" cy="2585323"/>
          </a:xfrm>
          <a:prstGeom prst="rect">
            <a:avLst/>
          </a:prstGeom>
          <a:noFill/>
        </p:spPr>
        <p:txBody>
          <a:bodyPr wrap="none" lIns="91440" tIns="45720" rIns="91440" bIns="45720">
            <a:spAutoFit/>
          </a:bodyPr>
          <a:lstStyle/>
          <a:p>
            <a:pPr algn="ctr"/>
            <a:r>
              <a:rPr lang="el-GR"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Σας </a:t>
            </a:r>
            <a:r>
              <a:rPr lang="el-GR"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ευχαριστούμε</a:t>
            </a:r>
          </a:p>
          <a:p>
            <a:pPr algn="ctr"/>
            <a:r>
              <a:rPr lang="el-GR" sz="5400"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Μακερούφα</a:t>
            </a:r>
            <a:r>
              <a:rPr lang="el-GR"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Χρυσάνθη</a:t>
            </a:r>
          </a:p>
          <a:p>
            <a:pPr algn="ctr"/>
            <a:r>
              <a:rPr lang="el-GR" sz="5400"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Καναγιάν</a:t>
            </a:r>
            <a:r>
              <a:rPr lang="el-GR" sz="5400" b="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Άννα</a:t>
            </a:r>
            <a:endParaRPr lang="el-GR"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80">
                                          <p:stCondLst>
                                            <p:cond delay="0"/>
                                          </p:stCondLst>
                                        </p:cTn>
                                        <p:tgtEl>
                                          <p:spTgt spid="4">
                                            <p:txEl>
                                              <p:pRg st="0" end="0"/>
                                            </p:txEl>
                                          </p:spTgt>
                                        </p:tgtEl>
                                      </p:cBhvr>
                                    </p:animEffect>
                                    <p:anim calcmode="lin" valueType="num">
                                      <p:cBhvr>
                                        <p:cTn id="8" dur="1822" tmFilter="0,0; 0.14,0.36; 0.43,0.73; 0.71,0.91; 1.0,1.0">
                                          <p:stCondLst>
                                            <p:cond delay="0"/>
                                          </p:stCondLst>
                                        </p:cTn>
                                        <p:tgtEl>
                                          <p:spTgt spid="4">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xEl>
                                              <p:pRg st="0" end="0"/>
                                            </p:txEl>
                                          </p:spTgt>
                                        </p:tgtEl>
                                      </p:cBhvr>
                                      <p:to x="100000" y="60000"/>
                                    </p:animScale>
                                    <p:animScale>
                                      <p:cBhvr>
                                        <p:cTn id="14" dur="166" decel="50000">
                                          <p:stCondLst>
                                            <p:cond delay="676"/>
                                          </p:stCondLst>
                                        </p:cTn>
                                        <p:tgtEl>
                                          <p:spTgt spid="4">
                                            <p:txEl>
                                              <p:pRg st="0" end="0"/>
                                            </p:txEl>
                                          </p:spTgt>
                                        </p:tgtEl>
                                      </p:cBhvr>
                                      <p:to x="100000" y="100000"/>
                                    </p:animScale>
                                    <p:animScale>
                                      <p:cBhvr>
                                        <p:cTn id="15" dur="26">
                                          <p:stCondLst>
                                            <p:cond delay="1312"/>
                                          </p:stCondLst>
                                        </p:cTn>
                                        <p:tgtEl>
                                          <p:spTgt spid="4">
                                            <p:txEl>
                                              <p:pRg st="0" end="0"/>
                                            </p:txEl>
                                          </p:spTgt>
                                        </p:tgtEl>
                                      </p:cBhvr>
                                      <p:to x="100000" y="80000"/>
                                    </p:animScale>
                                    <p:animScale>
                                      <p:cBhvr>
                                        <p:cTn id="16" dur="166" decel="50000">
                                          <p:stCondLst>
                                            <p:cond delay="1338"/>
                                          </p:stCondLst>
                                        </p:cTn>
                                        <p:tgtEl>
                                          <p:spTgt spid="4">
                                            <p:txEl>
                                              <p:pRg st="0" end="0"/>
                                            </p:txEl>
                                          </p:spTgt>
                                        </p:tgtEl>
                                      </p:cBhvr>
                                      <p:to x="100000" y="100000"/>
                                    </p:animScale>
                                    <p:animScale>
                                      <p:cBhvr>
                                        <p:cTn id="17" dur="26">
                                          <p:stCondLst>
                                            <p:cond delay="1642"/>
                                          </p:stCondLst>
                                        </p:cTn>
                                        <p:tgtEl>
                                          <p:spTgt spid="4">
                                            <p:txEl>
                                              <p:pRg st="0" end="0"/>
                                            </p:txEl>
                                          </p:spTgt>
                                        </p:tgtEl>
                                      </p:cBhvr>
                                      <p:to x="100000" y="90000"/>
                                    </p:animScale>
                                    <p:animScale>
                                      <p:cBhvr>
                                        <p:cTn id="18" dur="166" decel="50000">
                                          <p:stCondLst>
                                            <p:cond delay="1668"/>
                                          </p:stCondLst>
                                        </p:cTn>
                                        <p:tgtEl>
                                          <p:spTgt spid="4">
                                            <p:txEl>
                                              <p:pRg st="0" end="0"/>
                                            </p:txEl>
                                          </p:spTgt>
                                        </p:tgtEl>
                                      </p:cBhvr>
                                      <p:to x="100000" y="100000"/>
                                    </p:animScale>
                                    <p:animScale>
                                      <p:cBhvr>
                                        <p:cTn id="19" dur="26">
                                          <p:stCondLst>
                                            <p:cond delay="1808"/>
                                          </p:stCondLst>
                                        </p:cTn>
                                        <p:tgtEl>
                                          <p:spTgt spid="4">
                                            <p:txEl>
                                              <p:pRg st="0" end="0"/>
                                            </p:txEl>
                                          </p:spTgt>
                                        </p:tgtEl>
                                      </p:cBhvr>
                                      <p:to x="100000" y="95000"/>
                                    </p:animScale>
                                    <p:animScale>
                                      <p:cBhvr>
                                        <p:cTn id="20" dur="166" decel="50000">
                                          <p:stCondLst>
                                            <p:cond delay="1834"/>
                                          </p:stCondLst>
                                        </p:cTn>
                                        <p:tgtEl>
                                          <p:spTgt spid="4">
                                            <p:txEl>
                                              <p:pRg st="0" end="0"/>
                                            </p:txEl>
                                          </p:spTgt>
                                        </p:tgtEl>
                                      </p:cBhvr>
                                      <p:to x="100000" y="100000"/>
                                    </p:animScale>
                                  </p:childTnLst>
                                </p:cTn>
                              </p:par>
                            </p:childTnLst>
                          </p:cTn>
                        </p:par>
                        <p:par>
                          <p:cTn id="21" fill="hold">
                            <p:stCondLst>
                              <p:cond delay="2000"/>
                            </p:stCondLst>
                            <p:childTnLst>
                              <p:par>
                                <p:cTn id="22" presetID="26" presetClass="entr" presetSubtype="0" fill="hold" nodeType="afterEffect">
                                  <p:stCondLst>
                                    <p:cond delay="0"/>
                                  </p:stCondLst>
                                  <p:childTnLst>
                                    <p:set>
                                      <p:cBhvr>
                                        <p:cTn id="23" dur="1" fill="hold">
                                          <p:stCondLst>
                                            <p:cond delay="0"/>
                                          </p:stCondLst>
                                        </p:cTn>
                                        <p:tgtEl>
                                          <p:spTgt spid="4">
                                            <p:txEl>
                                              <p:pRg st="1" end="1"/>
                                            </p:txEl>
                                          </p:spTgt>
                                        </p:tgtEl>
                                        <p:attrNameLst>
                                          <p:attrName>style.visibility</p:attrName>
                                        </p:attrNameLst>
                                      </p:cBhvr>
                                      <p:to>
                                        <p:strVal val="visible"/>
                                      </p:to>
                                    </p:set>
                                    <p:animEffect transition="in" filter="wipe(down)">
                                      <p:cBhvr>
                                        <p:cTn id="24" dur="580">
                                          <p:stCondLst>
                                            <p:cond delay="0"/>
                                          </p:stCondLst>
                                        </p:cTn>
                                        <p:tgtEl>
                                          <p:spTgt spid="4">
                                            <p:txEl>
                                              <p:pRg st="1" end="1"/>
                                            </p:txEl>
                                          </p:spTgt>
                                        </p:tgtEl>
                                      </p:cBhvr>
                                    </p:animEffect>
                                    <p:anim calcmode="lin" valueType="num">
                                      <p:cBhvr>
                                        <p:cTn id="25" dur="1822" tmFilter="0,0; 0.14,0.36; 0.43,0.73; 0.71,0.91; 1.0,1.0">
                                          <p:stCondLst>
                                            <p:cond delay="0"/>
                                          </p:stCondLst>
                                        </p:cTn>
                                        <p:tgtEl>
                                          <p:spTgt spid="4">
                                            <p:txEl>
                                              <p:pRg st="1" end="1"/>
                                            </p:txEl>
                                          </p:spTgt>
                                        </p:tgtEl>
                                        <p:attrNameLst>
                                          <p:attrName>ppt_x</p:attrName>
                                        </p:attrNameLst>
                                      </p:cBhvr>
                                      <p:tavLst>
                                        <p:tav tm="0">
                                          <p:val>
                                            <p:strVal val="#ppt_x-0.25"/>
                                          </p:val>
                                        </p:tav>
                                        <p:tav tm="100000">
                                          <p:val>
                                            <p:strVal val="#ppt_x"/>
                                          </p:val>
                                        </p:tav>
                                      </p:tavLst>
                                    </p:anim>
                                    <p:anim calcmode="lin" valueType="num">
                                      <p:cBhvr>
                                        <p:cTn id="26" dur="664" tmFilter="0.0,0.0; 0.25,0.07; 0.50,0.2; 0.75,0.467; 1.0,1.0">
                                          <p:stCondLst>
                                            <p:cond delay="0"/>
                                          </p:stCondLst>
                                        </p:cTn>
                                        <p:tgtEl>
                                          <p:spTgt spid="4">
                                            <p:txEl>
                                              <p:pRg st="1" end="1"/>
                                            </p:txEl>
                                          </p:spTgt>
                                        </p:tgtEl>
                                        <p:attrNameLst>
                                          <p:attrName>ppt_y</p:attrName>
                                        </p:attrNameLst>
                                      </p:cBhvr>
                                      <p:tavLst>
                                        <p:tav tm="0" fmla="#ppt_y-sin(pi*$)/3">
                                          <p:val>
                                            <p:fltVal val="0.5"/>
                                          </p:val>
                                        </p:tav>
                                        <p:tav tm="100000">
                                          <p:val>
                                            <p:fltVal val="1"/>
                                          </p:val>
                                        </p:tav>
                                      </p:tavLst>
                                    </p:anim>
                                    <p:anim calcmode="lin" valueType="num">
                                      <p:cBhvr>
                                        <p:cTn id="27" dur="664" tmFilter="0, 0; 0.125,0.2665; 0.25,0.4; 0.375,0.465; 0.5,0.5;  0.625,0.535; 0.75,0.6; 0.875,0.7335; 1,1">
                                          <p:stCondLst>
                                            <p:cond delay="664"/>
                                          </p:stCondLst>
                                        </p:cTn>
                                        <p:tgtEl>
                                          <p:spTgt spid="4">
                                            <p:txEl>
                                              <p:pRg st="1" end="1"/>
                                            </p:txEl>
                                          </p:spTgt>
                                        </p:tgtEl>
                                        <p:attrNameLst>
                                          <p:attrName>ppt_y</p:attrName>
                                        </p:attrNameLst>
                                      </p:cBhvr>
                                      <p:tavLst>
                                        <p:tav tm="0" fmla="#ppt_y-sin(pi*$)/9">
                                          <p:val>
                                            <p:fltVal val="0"/>
                                          </p:val>
                                        </p:tav>
                                        <p:tav tm="100000">
                                          <p:val>
                                            <p:fltVal val="1"/>
                                          </p:val>
                                        </p:tav>
                                      </p:tavLst>
                                    </p:anim>
                                    <p:anim calcmode="lin" valueType="num">
                                      <p:cBhvr>
                                        <p:cTn id="28" dur="332" tmFilter="0, 0; 0.125,0.2665; 0.25,0.4; 0.375,0.465; 0.5,0.5;  0.625,0.535; 0.75,0.6; 0.875,0.7335; 1,1">
                                          <p:stCondLst>
                                            <p:cond delay="1324"/>
                                          </p:stCondLst>
                                        </p:cTn>
                                        <p:tgtEl>
                                          <p:spTgt spid="4">
                                            <p:txEl>
                                              <p:pRg st="1" end="1"/>
                                            </p:txEl>
                                          </p:spTgt>
                                        </p:tgtEl>
                                        <p:attrNameLst>
                                          <p:attrName>ppt_y</p:attrName>
                                        </p:attrNameLst>
                                      </p:cBhvr>
                                      <p:tavLst>
                                        <p:tav tm="0" fmla="#ppt_y-sin(pi*$)/27">
                                          <p:val>
                                            <p:fltVal val="0"/>
                                          </p:val>
                                        </p:tav>
                                        <p:tav tm="100000">
                                          <p:val>
                                            <p:fltVal val="1"/>
                                          </p:val>
                                        </p:tav>
                                      </p:tavLst>
                                    </p:anim>
                                    <p:anim calcmode="lin" valueType="num">
                                      <p:cBhvr>
                                        <p:cTn id="29" dur="164" tmFilter="0, 0; 0.125,0.2665; 0.25,0.4; 0.375,0.465; 0.5,0.5;  0.625,0.535; 0.75,0.6; 0.875,0.7335; 1,1">
                                          <p:stCondLst>
                                            <p:cond delay="1656"/>
                                          </p:stCondLst>
                                        </p:cTn>
                                        <p:tgtEl>
                                          <p:spTgt spid="4">
                                            <p:txEl>
                                              <p:pRg st="1" end="1"/>
                                            </p:txEl>
                                          </p:spTgt>
                                        </p:tgtEl>
                                        <p:attrNameLst>
                                          <p:attrName>ppt_y</p:attrName>
                                        </p:attrNameLst>
                                      </p:cBhvr>
                                      <p:tavLst>
                                        <p:tav tm="0" fmla="#ppt_y-sin(pi*$)/81">
                                          <p:val>
                                            <p:fltVal val="0"/>
                                          </p:val>
                                        </p:tav>
                                        <p:tav tm="100000">
                                          <p:val>
                                            <p:fltVal val="1"/>
                                          </p:val>
                                        </p:tav>
                                      </p:tavLst>
                                    </p:anim>
                                    <p:animScale>
                                      <p:cBhvr>
                                        <p:cTn id="30" dur="26">
                                          <p:stCondLst>
                                            <p:cond delay="650"/>
                                          </p:stCondLst>
                                        </p:cTn>
                                        <p:tgtEl>
                                          <p:spTgt spid="4">
                                            <p:txEl>
                                              <p:pRg st="1" end="1"/>
                                            </p:txEl>
                                          </p:spTgt>
                                        </p:tgtEl>
                                      </p:cBhvr>
                                      <p:to x="100000" y="60000"/>
                                    </p:animScale>
                                    <p:animScale>
                                      <p:cBhvr>
                                        <p:cTn id="31" dur="166" decel="50000">
                                          <p:stCondLst>
                                            <p:cond delay="676"/>
                                          </p:stCondLst>
                                        </p:cTn>
                                        <p:tgtEl>
                                          <p:spTgt spid="4">
                                            <p:txEl>
                                              <p:pRg st="1" end="1"/>
                                            </p:txEl>
                                          </p:spTgt>
                                        </p:tgtEl>
                                      </p:cBhvr>
                                      <p:to x="100000" y="100000"/>
                                    </p:animScale>
                                    <p:animScale>
                                      <p:cBhvr>
                                        <p:cTn id="32" dur="26">
                                          <p:stCondLst>
                                            <p:cond delay="1312"/>
                                          </p:stCondLst>
                                        </p:cTn>
                                        <p:tgtEl>
                                          <p:spTgt spid="4">
                                            <p:txEl>
                                              <p:pRg st="1" end="1"/>
                                            </p:txEl>
                                          </p:spTgt>
                                        </p:tgtEl>
                                      </p:cBhvr>
                                      <p:to x="100000" y="80000"/>
                                    </p:animScale>
                                    <p:animScale>
                                      <p:cBhvr>
                                        <p:cTn id="33" dur="166" decel="50000">
                                          <p:stCondLst>
                                            <p:cond delay="1338"/>
                                          </p:stCondLst>
                                        </p:cTn>
                                        <p:tgtEl>
                                          <p:spTgt spid="4">
                                            <p:txEl>
                                              <p:pRg st="1" end="1"/>
                                            </p:txEl>
                                          </p:spTgt>
                                        </p:tgtEl>
                                      </p:cBhvr>
                                      <p:to x="100000" y="100000"/>
                                    </p:animScale>
                                    <p:animScale>
                                      <p:cBhvr>
                                        <p:cTn id="34" dur="26">
                                          <p:stCondLst>
                                            <p:cond delay="1642"/>
                                          </p:stCondLst>
                                        </p:cTn>
                                        <p:tgtEl>
                                          <p:spTgt spid="4">
                                            <p:txEl>
                                              <p:pRg st="1" end="1"/>
                                            </p:txEl>
                                          </p:spTgt>
                                        </p:tgtEl>
                                      </p:cBhvr>
                                      <p:to x="100000" y="90000"/>
                                    </p:animScale>
                                    <p:animScale>
                                      <p:cBhvr>
                                        <p:cTn id="35" dur="166" decel="50000">
                                          <p:stCondLst>
                                            <p:cond delay="1668"/>
                                          </p:stCondLst>
                                        </p:cTn>
                                        <p:tgtEl>
                                          <p:spTgt spid="4">
                                            <p:txEl>
                                              <p:pRg st="1" end="1"/>
                                            </p:txEl>
                                          </p:spTgt>
                                        </p:tgtEl>
                                      </p:cBhvr>
                                      <p:to x="100000" y="100000"/>
                                    </p:animScale>
                                    <p:animScale>
                                      <p:cBhvr>
                                        <p:cTn id="36" dur="26">
                                          <p:stCondLst>
                                            <p:cond delay="1808"/>
                                          </p:stCondLst>
                                        </p:cTn>
                                        <p:tgtEl>
                                          <p:spTgt spid="4">
                                            <p:txEl>
                                              <p:pRg st="1" end="1"/>
                                            </p:txEl>
                                          </p:spTgt>
                                        </p:tgtEl>
                                      </p:cBhvr>
                                      <p:to x="100000" y="95000"/>
                                    </p:animScale>
                                    <p:animScale>
                                      <p:cBhvr>
                                        <p:cTn id="37" dur="166" decel="50000">
                                          <p:stCondLst>
                                            <p:cond delay="1834"/>
                                          </p:stCondLst>
                                        </p:cTn>
                                        <p:tgtEl>
                                          <p:spTgt spid="4">
                                            <p:txEl>
                                              <p:pRg st="1" end="1"/>
                                            </p:txEl>
                                          </p:spTgt>
                                        </p:tgtEl>
                                      </p:cBhvr>
                                      <p:to x="100000" y="100000"/>
                                    </p:animScale>
                                  </p:childTnLst>
                                </p:cTn>
                              </p:par>
                            </p:childTnLst>
                          </p:cTn>
                        </p:par>
                        <p:par>
                          <p:cTn id="38" fill="hold">
                            <p:stCondLst>
                              <p:cond delay="4000"/>
                            </p:stCondLst>
                            <p:childTnLst>
                              <p:par>
                                <p:cTn id="39" presetID="26" presetClass="entr" presetSubtype="0" fill="hold" nodeType="afterEffect">
                                  <p:stCondLst>
                                    <p:cond delay="0"/>
                                  </p:stCondLst>
                                  <p:childTnLst>
                                    <p:set>
                                      <p:cBhvr>
                                        <p:cTn id="40" dur="1" fill="hold">
                                          <p:stCondLst>
                                            <p:cond delay="0"/>
                                          </p:stCondLst>
                                        </p:cTn>
                                        <p:tgtEl>
                                          <p:spTgt spid="4">
                                            <p:txEl>
                                              <p:pRg st="2" end="2"/>
                                            </p:txEl>
                                          </p:spTgt>
                                        </p:tgtEl>
                                        <p:attrNameLst>
                                          <p:attrName>style.visibility</p:attrName>
                                        </p:attrNameLst>
                                      </p:cBhvr>
                                      <p:to>
                                        <p:strVal val="visible"/>
                                      </p:to>
                                    </p:set>
                                    <p:animEffect transition="in" filter="wipe(down)">
                                      <p:cBhvr>
                                        <p:cTn id="41" dur="580">
                                          <p:stCondLst>
                                            <p:cond delay="0"/>
                                          </p:stCondLst>
                                        </p:cTn>
                                        <p:tgtEl>
                                          <p:spTgt spid="4">
                                            <p:txEl>
                                              <p:pRg st="2" end="2"/>
                                            </p:txEl>
                                          </p:spTgt>
                                        </p:tgtEl>
                                      </p:cBhvr>
                                    </p:animEffect>
                                    <p:anim calcmode="lin" valueType="num">
                                      <p:cBhvr>
                                        <p:cTn id="42" dur="1822" tmFilter="0,0; 0.14,0.36; 0.43,0.73; 0.71,0.91; 1.0,1.0">
                                          <p:stCondLst>
                                            <p:cond delay="0"/>
                                          </p:stCondLst>
                                        </p:cTn>
                                        <p:tgtEl>
                                          <p:spTgt spid="4">
                                            <p:txEl>
                                              <p:pRg st="2" end="2"/>
                                            </p:txEl>
                                          </p:spTgt>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4">
                                            <p:txEl>
                                              <p:pRg st="2" end="2"/>
                                            </p:txEl>
                                          </p:spTgt>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4">
                                            <p:txEl>
                                              <p:pRg st="2" end="2"/>
                                            </p:txEl>
                                          </p:spTgt>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4">
                                            <p:txEl>
                                              <p:pRg st="2" end="2"/>
                                            </p:txEl>
                                          </p:spTgt>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4">
                                            <p:txEl>
                                              <p:pRg st="2" end="2"/>
                                            </p:txEl>
                                          </p:spTgt>
                                        </p:tgtEl>
                                        <p:attrNameLst>
                                          <p:attrName>ppt_y</p:attrName>
                                        </p:attrNameLst>
                                      </p:cBhvr>
                                      <p:tavLst>
                                        <p:tav tm="0" fmla="#ppt_y-sin(pi*$)/81">
                                          <p:val>
                                            <p:fltVal val="0"/>
                                          </p:val>
                                        </p:tav>
                                        <p:tav tm="100000">
                                          <p:val>
                                            <p:fltVal val="1"/>
                                          </p:val>
                                        </p:tav>
                                      </p:tavLst>
                                    </p:anim>
                                    <p:animScale>
                                      <p:cBhvr>
                                        <p:cTn id="47" dur="26">
                                          <p:stCondLst>
                                            <p:cond delay="650"/>
                                          </p:stCondLst>
                                        </p:cTn>
                                        <p:tgtEl>
                                          <p:spTgt spid="4">
                                            <p:txEl>
                                              <p:pRg st="2" end="2"/>
                                            </p:txEl>
                                          </p:spTgt>
                                        </p:tgtEl>
                                      </p:cBhvr>
                                      <p:to x="100000" y="60000"/>
                                    </p:animScale>
                                    <p:animScale>
                                      <p:cBhvr>
                                        <p:cTn id="48" dur="166" decel="50000">
                                          <p:stCondLst>
                                            <p:cond delay="676"/>
                                          </p:stCondLst>
                                        </p:cTn>
                                        <p:tgtEl>
                                          <p:spTgt spid="4">
                                            <p:txEl>
                                              <p:pRg st="2" end="2"/>
                                            </p:txEl>
                                          </p:spTgt>
                                        </p:tgtEl>
                                      </p:cBhvr>
                                      <p:to x="100000" y="100000"/>
                                    </p:animScale>
                                    <p:animScale>
                                      <p:cBhvr>
                                        <p:cTn id="49" dur="26">
                                          <p:stCondLst>
                                            <p:cond delay="1312"/>
                                          </p:stCondLst>
                                        </p:cTn>
                                        <p:tgtEl>
                                          <p:spTgt spid="4">
                                            <p:txEl>
                                              <p:pRg st="2" end="2"/>
                                            </p:txEl>
                                          </p:spTgt>
                                        </p:tgtEl>
                                      </p:cBhvr>
                                      <p:to x="100000" y="80000"/>
                                    </p:animScale>
                                    <p:animScale>
                                      <p:cBhvr>
                                        <p:cTn id="50" dur="166" decel="50000">
                                          <p:stCondLst>
                                            <p:cond delay="1338"/>
                                          </p:stCondLst>
                                        </p:cTn>
                                        <p:tgtEl>
                                          <p:spTgt spid="4">
                                            <p:txEl>
                                              <p:pRg st="2" end="2"/>
                                            </p:txEl>
                                          </p:spTgt>
                                        </p:tgtEl>
                                      </p:cBhvr>
                                      <p:to x="100000" y="100000"/>
                                    </p:animScale>
                                    <p:animScale>
                                      <p:cBhvr>
                                        <p:cTn id="51" dur="26">
                                          <p:stCondLst>
                                            <p:cond delay="1642"/>
                                          </p:stCondLst>
                                        </p:cTn>
                                        <p:tgtEl>
                                          <p:spTgt spid="4">
                                            <p:txEl>
                                              <p:pRg st="2" end="2"/>
                                            </p:txEl>
                                          </p:spTgt>
                                        </p:tgtEl>
                                      </p:cBhvr>
                                      <p:to x="100000" y="90000"/>
                                    </p:animScale>
                                    <p:animScale>
                                      <p:cBhvr>
                                        <p:cTn id="52" dur="166" decel="50000">
                                          <p:stCondLst>
                                            <p:cond delay="1668"/>
                                          </p:stCondLst>
                                        </p:cTn>
                                        <p:tgtEl>
                                          <p:spTgt spid="4">
                                            <p:txEl>
                                              <p:pRg st="2" end="2"/>
                                            </p:txEl>
                                          </p:spTgt>
                                        </p:tgtEl>
                                      </p:cBhvr>
                                      <p:to x="100000" y="100000"/>
                                    </p:animScale>
                                    <p:animScale>
                                      <p:cBhvr>
                                        <p:cTn id="53" dur="26">
                                          <p:stCondLst>
                                            <p:cond delay="1808"/>
                                          </p:stCondLst>
                                        </p:cTn>
                                        <p:tgtEl>
                                          <p:spTgt spid="4">
                                            <p:txEl>
                                              <p:pRg st="2" end="2"/>
                                            </p:txEl>
                                          </p:spTgt>
                                        </p:tgtEl>
                                      </p:cBhvr>
                                      <p:to x="100000" y="95000"/>
                                    </p:animScale>
                                    <p:animScale>
                                      <p:cBhvr>
                                        <p:cTn id="54" dur="166" decel="50000">
                                          <p:stCondLst>
                                            <p:cond delay="1834"/>
                                          </p:stCondLst>
                                        </p:cTn>
                                        <p:tgtEl>
                                          <p:spTgt spid="4">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706090"/>
          </a:xfrm>
        </p:spPr>
        <p:txBody>
          <a:bodyPr>
            <a:normAutofit fontScale="90000"/>
          </a:bodyPr>
          <a:lstStyle/>
          <a:p>
            <a:r>
              <a:rPr lang="el-GR" b="1" dirty="0" smtClean="0"/>
              <a:t>Ο Ήλιος και ο Χρόνος</a:t>
            </a:r>
            <a:br>
              <a:rPr lang="el-GR" b="1" dirty="0" smtClean="0"/>
            </a:br>
            <a:endParaRPr lang="el-GR" dirty="0"/>
          </a:p>
        </p:txBody>
      </p:sp>
      <p:sp>
        <p:nvSpPr>
          <p:cNvPr id="5" name="4 - Θέση περιεχομένου"/>
          <p:cNvSpPr>
            <a:spLocks noGrp="1"/>
          </p:cNvSpPr>
          <p:nvPr>
            <p:ph idx="1"/>
          </p:nvPr>
        </p:nvSpPr>
        <p:spPr>
          <a:xfrm>
            <a:off x="457200" y="980728"/>
            <a:ext cx="8229600" cy="5145435"/>
          </a:xfrm>
        </p:spPr>
        <p:txBody>
          <a:bodyPr>
            <a:normAutofit/>
          </a:bodyPr>
          <a:lstStyle/>
          <a:p>
            <a:pPr>
              <a:buNone/>
            </a:pPr>
            <a:r>
              <a:rPr lang="el-GR" dirty="0">
                <a:solidFill>
                  <a:schemeClr val="accent6">
                    <a:lumMod val="50000"/>
                  </a:schemeClr>
                </a:solidFill>
              </a:rPr>
              <a:t> </a:t>
            </a:r>
            <a:r>
              <a:rPr lang="el-GR" b="1" dirty="0" smtClean="0">
                <a:solidFill>
                  <a:schemeClr val="accent6">
                    <a:lumMod val="50000"/>
                  </a:schemeClr>
                </a:solidFill>
              </a:rPr>
              <a:t>21ης</a:t>
            </a:r>
            <a:r>
              <a:rPr lang="el-GR" b="1" dirty="0">
                <a:solidFill>
                  <a:schemeClr val="accent6">
                    <a:lumMod val="50000"/>
                  </a:schemeClr>
                </a:solidFill>
              </a:rPr>
              <a:t> Απριλίου του </a:t>
            </a:r>
            <a:r>
              <a:rPr lang="el-GR" b="1" dirty="0" smtClean="0">
                <a:solidFill>
                  <a:schemeClr val="accent6">
                    <a:lumMod val="50000"/>
                  </a:schemeClr>
                </a:solidFill>
              </a:rPr>
              <a:t>1967  </a:t>
            </a:r>
            <a:endParaRPr lang="en-US" b="1" dirty="0" smtClean="0">
              <a:solidFill>
                <a:schemeClr val="accent6">
                  <a:lumMod val="50000"/>
                </a:schemeClr>
              </a:solidFill>
            </a:endParaRPr>
          </a:p>
          <a:p>
            <a:pPr>
              <a:buNone/>
            </a:pPr>
            <a:endParaRPr lang="el-GR" dirty="0"/>
          </a:p>
          <a:p>
            <a:pPr>
              <a:buNone/>
            </a:pPr>
            <a:endParaRPr lang="el-GR" dirty="0"/>
          </a:p>
        </p:txBody>
      </p:sp>
      <p:graphicFrame>
        <p:nvGraphicFramePr>
          <p:cNvPr id="9" name="8 - Πίνακας"/>
          <p:cNvGraphicFramePr>
            <a:graphicFrameLocks noGrp="1"/>
          </p:cNvGraphicFramePr>
          <p:nvPr/>
        </p:nvGraphicFramePr>
        <p:xfrm>
          <a:off x="755576" y="1700808"/>
          <a:ext cx="7632848" cy="4608512"/>
        </p:xfrm>
        <a:graphic>
          <a:graphicData uri="http://schemas.openxmlformats.org/drawingml/2006/table">
            <a:tbl>
              <a:tblPr firstRow="1" bandRow="1">
                <a:tableStyleId>{5C22544A-7EE6-4342-B048-85BDC9FD1C3A}</a:tableStyleId>
              </a:tblPr>
              <a:tblGrid>
                <a:gridCol w="7632848"/>
              </a:tblGrid>
              <a:tr h="4608512">
                <a:tc>
                  <a:txBody>
                    <a:bodyPr/>
                    <a:lstStyle/>
                    <a:p>
                      <a:pPr>
                        <a:buFont typeface="Wingdings" pitchFamily="2" charset="2"/>
                        <a:buChar char="Ø"/>
                      </a:pPr>
                      <a:r>
                        <a:rPr lang="el-GR" sz="2800" dirty="0" smtClean="0">
                          <a:solidFill>
                            <a:schemeClr val="tx1"/>
                          </a:solidFill>
                        </a:rPr>
                        <a:t>Ο Μίκης Θεοδωράκης περνά στην </a:t>
                      </a:r>
                      <a:r>
                        <a:rPr lang="el-GR" sz="2800" b="1" u="sng" dirty="0" smtClean="0">
                          <a:solidFill>
                            <a:schemeClr val="tx1"/>
                          </a:solidFill>
                        </a:rPr>
                        <a:t>παρανομία </a:t>
                      </a:r>
                      <a:r>
                        <a:rPr lang="el-GR" sz="2800" dirty="0" smtClean="0">
                          <a:solidFill>
                            <a:schemeClr val="tx1"/>
                          </a:solidFill>
                        </a:rPr>
                        <a:t>για να αποφύγει την σύλληψή του </a:t>
                      </a:r>
                    </a:p>
                    <a:p>
                      <a:pPr>
                        <a:buFont typeface="Wingdings" pitchFamily="2" charset="2"/>
                        <a:buNone/>
                      </a:pPr>
                      <a:endParaRPr lang="el-GR" sz="2800" dirty="0" smtClean="0">
                        <a:solidFill>
                          <a:schemeClr val="tx1"/>
                        </a:solidFill>
                      </a:endParaRPr>
                    </a:p>
                    <a:p>
                      <a:pPr>
                        <a:buFont typeface="Wingdings" pitchFamily="2" charset="2"/>
                        <a:buChar char="Ø"/>
                      </a:pPr>
                      <a:r>
                        <a:rPr lang="el-GR" sz="2800" dirty="0" smtClean="0">
                          <a:solidFill>
                            <a:schemeClr val="tx1"/>
                          </a:solidFill>
                        </a:rPr>
                        <a:t>Στις 16 Αυγούστου του 1967, </a:t>
                      </a:r>
                      <a:r>
                        <a:rPr lang="el-GR" sz="2800" u="sng" dirty="0" smtClean="0">
                          <a:solidFill>
                            <a:schemeClr val="tx1"/>
                          </a:solidFill>
                        </a:rPr>
                        <a:t>συνελήφθη</a:t>
                      </a:r>
                      <a:r>
                        <a:rPr lang="el-GR" sz="2800" dirty="0" smtClean="0">
                          <a:solidFill>
                            <a:schemeClr val="tx1"/>
                          </a:solidFill>
                        </a:rPr>
                        <a:t> σε σπίτι στο Χαϊδάρι, από άνδρες της Γενικής Ασφάλειας υπό τις διαταγές των Β. Λάμπρου και Π. </a:t>
                      </a:r>
                      <a:r>
                        <a:rPr lang="el-GR" sz="2800" dirty="0" err="1" smtClean="0">
                          <a:solidFill>
                            <a:schemeClr val="tx1"/>
                          </a:solidFill>
                        </a:rPr>
                        <a:t>Μπάμπαλη</a:t>
                      </a:r>
                      <a:r>
                        <a:rPr lang="el-GR" sz="2800" dirty="0" smtClean="0">
                          <a:solidFill>
                            <a:schemeClr val="tx1"/>
                          </a:solidFill>
                        </a:rPr>
                        <a:t>.</a:t>
                      </a:r>
                    </a:p>
                  </a:txBody>
                  <a:tcPr>
                    <a:solidFill>
                      <a:schemeClr val="accent6">
                        <a:lumMod val="50000"/>
                      </a:schemeClr>
                    </a:solid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Ο Ήλιος και ο Χρόνος</a:t>
            </a:r>
            <a:br>
              <a:rPr lang="el-GR" b="1" dirty="0" smtClean="0"/>
            </a:br>
            <a:r>
              <a:rPr lang="el-GR" sz="3100" b="1" dirty="0" smtClean="0"/>
              <a:t>περιγραφή της σύλληψης από τον ίδιο τον συνθέτη</a:t>
            </a:r>
            <a:endParaRPr lang="el-GR" sz="3100" dirty="0"/>
          </a:p>
        </p:txBody>
      </p:sp>
      <p:sp>
        <p:nvSpPr>
          <p:cNvPr id="3" name="2 - Θέση περιεχομένου"/>
          <p:cNvSpPr>
            <a:spLocks noGrp="1"/>
          </p:cNvSpPr>
          <p:nvPr>
            <p:ph idx="1"/>
          </p:nvPr>
        </p:nvSpPr>
        <p:spPr/>
        <p:txBody>
          <a:bodyPr>
            <a:normAutofit fontScale="92500" lnSpcReduction="20000"/>
          </a:bodyPr>
          <a:lstStyle/>
          <a:p>
            <a:pPr>
              <a:buNone/>
            </a:pPr>
            <a:r>
              <a:rPr lang="el-GR" i="1" dirty="0" smtClean="0"/>
              <a:t>«Όταν </a:t>
            </a:r>
            <a:r>
              <a:rPr lang="el-GR" i="1" dirty="0"/>
              <a:t>οι στρατιώτες ήρθαν να με συλλάβουν κοιμόμουνα. Μ’ έγδυσαν και με διέταξαν να γονατίσω. Ύστερα, μ’ έδεσαν πιστάγκωνα, όπως κάνουν οι Αμερικάνοι με τους </a:t>
            </a:r>
            <a:r>
              <a:rPr lang="el-GR" i="1" dirty="0" err="1"/>
              <a:t>Βιετκόγκ</a:t>
            </a:r>
            <a:r>
              <a:rPr lang="el-GR" i="1" dirty="0"/>
              <a:t>. </a:t>
            </a:r>
            <a:endParaRPr lang="el-GR" i="1" dirty="0" smtClean="0"/>
          </a:p>
          <a:p>
            <a:pPr>
              <a:buNone/>
            </a:pPr>
            <a:r>
              <a:rPr lang="el-GR" i="1" dirty="0" smtClean="0"/>
              <a:t>Όταν </a:t>
            </a:r>
            <a:r>
              <a:rPr lang="el-GR" i="1" dirty="0"/>
              <a:t>η Μαρία μπήκε, ντράπηκα και τους ζήτησα να μου βάλουν το σώβρακο. Μου έβαλαν το σώβρακό μου και το πανταλόνι μου. Ήμουν ξυπόλυτος και είπα στη Μαρία να μου βάλει τα παπούτσια μου. </a:t>
            </a:r>
            <a:endParaRPr lang="el-GR" i="1" dirty="0" smtClean="0"/>
          </a:p>
          <a:p>
            <a:pPr>
              <a:buNone/>
            </a:pPr>
            <a:r>
              <a:rPr lang="el-GR" i="1" dirty="0" smtClean="0"/>
              <a:t>Έσκυψε </a:t>
            </a:r>
            <a:r>
              <a:rPr lang="el-GR" i="1" dirty="0"/>
              <a:t>μπροστά μου και όταν μου έδενε τα κορδόνια, της ψιθύρισα: «Κουράγιο, Μαρία».</a:t>
            </a:r>
            <a:endParaRPr lang="el-G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Ο Ήλιος και ο Χρόνος</a:t>
            </a:r>
            <a:br>
              <a:rPr lang="el-GR" b="1" dirty="0" smtClean="0"/>
            </a:br>
            <a:endParaRPr lang="el-GR" dirty="0"/>
          </a:p>
        </p:txBody>
      </p:sp>
      <p:sp>
        <p:nvSpPr>
          <p:cNvPr id="3" name="2 - Θέση περιεχομένου"/>
          <p:cNvSpPr>
            <a:spLocks noGrp="1"/>
          </p:cNvSpPr>
          <p:nvPr>
            <p:ph idx="1"/>
          </p:nvPr>
        </p:nvSpPr>
        <p:spPr/>
        <p:txBody>
          <a:bodyPr>
            <a:normAutofit/>
          </a:bodyPr>
          <a:lstStyle/>
          <a:p>
            <a:r>
              <a:rPr lang="el-GR" dirty="0" smtClean="0"/>
              <a:t>Μεταφέρεται  στην έδρα της Γενικής Ασφάλειας στην οδό </a:t>
            </a:r>
            <a:r>
              <a:rPr lang="el-GR" dirty="0" err="1" smtClean="0"/>
              <a:t>Μπουμπουλίνας</a:t>
            </a:r>
            <a:r>
              <a:rPr lang="el-GR" dirty="0" smtClean="0"/>
              <a:t> και αποφασίζετε </a:t>
            </a:r>
            <a:r>
              <a:rPr lang="el-GR" b="1" u="sng" dirty="0" smtClean="0"/>
              <a:t>η πλήρης απομόνωσή του.</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Ο Ήλιος και ο Χρόνος</a:t>
            </a:r>
            <a:br>
              <a:rPr lang="el-GR" b="1" dirty="0" smtClean="0"/>
            </a:br>
            <a:r>
              <a:rPr lang="el-GR" sz="2700" dirty="0" smtClean="0"/>
              <a:t>Ο </a:t>
            </a:r>
            <a:r>
              <a:rPr lang="el-GR" sz="2700" dirty="0" err="1" smtClean="0"/>
              <a:t>Μικης</a:t>
            </a:r>
            <a:r>
              <a:rPr lang="el-GR" sz="2700" dirty="0" smtClean="0"/>
              <a:t> στην </a:t>
            </a:r>
            <a:r>
              <a:rPr lang="el-GR" sz="2700" b="1" dirty="0" smtClean="0"/>
              <a:t>απομόνωση </a:t>
            </a:r>
            <a:endParaRPr lang="el-GR" sz="2700" dirty="0"/>
          </a:p>
        </p:txBody>
      </p:sp>
      <p:sp>
        <p:nvSpPr>
          <p:cNvPr id="3" name="2 - Θέση περιεχομένου"/>
          <p:cNvSpPr>
            <a:spLocks noGrp="1"/>
          </p:cNvSpPr>
          <p:nvPr>
            <p:ph idx="1"/>
          </p:nvPr>
        </p:nvSpPr>
        <p:spPr/>
        <p:txBody>
          <a:bodyPr>
            <a:normAutofit fontScale="70000" lnSpcReduction="20000"/>
          </a:bodyPr>
          <a:lstStyle/>
          <a:p>
            <a:pPr>
              <a:buNone/>
            </a:pPr>
            <a:r>
              <a:rPr lang="el-GR" i="1" dirty="0"/>
              <a:t>Στις 21 Αυγούστου πιάστηκα στο Χαϊδάρι. Στο τέταρτο πάτωμα στην οδό </a:t>
            </a:r>
            <a:r>
              <a:rPr lang="el-GR" i="1" dirty="0" err="1"/>
              <a:t>Μπουμπουλίνας</a:t>
            </a:r>
            <a:r>
              <a:rPr lang="el-GR" i="1" dirty="0"/>
              <a:t>, στο κελί αρ. 4 περίμενα το μαρτύριο και το θάνατο. </a:t>
            </a:r>
            <a:endParaRPr lang="el-GR" i="1" dirty="0" smtClean="0"/>
          </a:p>
          <a:p>
            <a:endParaRPr lang="el-GR" i="1" dirty="0"/>
          </a:p>
          <a:p>
            <a:pPr>
              <a:buNone/>
            </a:pPr>
            <a:r>
              <a:rPr lang="el-GR" i="1" dirty="0" smtClean="0"/>
              <a:t>Στις </a:t>
            </a:r>
            <a:r>
              <a:rPr lang="el-GR" i="1" dirty="0"/>
              <a:t>4 Σεπτεμβρίου μου έφεραν χαρτί και μολύβι. Τότε έγραψα 32 ποιήματα. Τις προηγούμενες νύχτες τις πέρασα άγρυπνος, με την πλάτη κολλημένη στον τοίχο, περιμένοντας από στιγμή σε στιγμή να με πάρουν για το μαρτύριο ή για την εκτέλεση. </a:t>
            </a:r>
            <a:endParaRPr lang="el-GR" i="1" dirty="0" smtClean="0"/>
          </a:p>
          <a:p>
            <a:pPr>
              <a:buNone/>
            </a:pPr>
            <a:r>
              <a:rPr lang="el-GR" i="1" dirty="0" smtClean="0"/>
              <a:t>Όλη </a:t>
            </a:r>
            <a:r>
              <a:rPr lang="el-GR" i="1" dirty="0"/>
              <a:t>μου η ύπαρξη σημαδεύτηκε από την αναμονή του βέβαιου θανάτου. Καθώς ο χρόνος κυλούσε επίμονα και βασανιστικά, έβλεπα με το νου μου καθαρά την εικόνα της τελευταίας στιγμής. Ο πρωινός ουρανός είχε ένα χρώμα βαθιά γαλάζιο. Η ατμόσφαιρα διάφανη, με κρυσταλλένια καθαρότητα. </a:t>
            </a:r>
            <a:endParaRPr lang="el-GR" i="1" dirty="0" smtClean="0"/>
          </a:p>
          <a:p>
            <a:pPr>
              <a:buNone/>
            </a:pPr>
            <a:r>
              <a:rPr lang="el-GR" i="1" dirty="0" smtClean="0"/>
              <a:t>Τι </a:t>
            </a:r>
            <a:r>
              <a:rPr lang="el-GR" i="1" dirty="0"/>
              <a:t>θα φώναζα σ’ αυτήν τη στιγμή του τέλους; Αυτή η σκέψη μου έγινε τυραννική.</a:t>
            </a:r>
            <a:endParaRPr lang="el-GR" dirty="0"/>
          </a:p>
          <a:p>
            <a:endParaRPr lang="el-G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
            </a:r>
            <a:br>
              <a:rPr lang="el-GR" b="1" dirty="0" smtClean="0"/>
            </a:br>
            <a:r>
              <a:rPr lang="el-GR" b="1" dirty="0" smtClean="0"/>
              <a:t>Ο Ήλιος και ο Χρόνος</a:t>
            </a:r>
            <a:br>
              <a:rPr lang="el-GR" b="1" dirty="0" smtClean="0"/>
            </a:br>
            <a:r>
              <a:rPr lang="el-GR" b="1" dirty="0" smtClean="0"/>
              <a:t> </a:t>
            </a:r>
            <a:r>
              <a:rPr lang="el-GR" sz="2700" b="1" dirty="0" smtClean="0"/>
              <a:t>σκέψεις στην απομόνωση </a:t>
            </a:r>
            <a:r>
              <a:rPr lang="el-GR" b="1" dirty="0" smtClean="0"/>
              <a:t/>
            </a:r>
            <a:br>
              <a:rPr lang="el-GR" b="1" dirty="0" smtClean="0"/>
            </a:br>
            <a:endParaRPr lang="el-GR" dirty="0"/>
          </a:p>
        </p:txBody>
      </p:sp>
      <p:sp>
        <p:nvSpPr>
          <p:cNvPr id="3" name="2 - Θέση περιεχομένου"/>
          <p:cNvSpPr>
            <a:spLocks noGrp="1"/>
          </p:cNvSpPr>
          <p:nvPr>
            <p:ph idx="1"/>
          </p:nvPr>
        </p:nvSpPr>
        <p:spPr/>
        <p:txBody>
          <a:bodyPr>
            <a:normAutofit lnSpcReduction="10000"/>
          </a:bodyPr>
          <a:lstStyle/>
          <a:p>
            <a:pPr>
              <a:buNone/>
            </a:pPr>
            <a:r>
              <a:rPr lang="el-GR" i="1" dirty="0" smtClean="0"/>
              <a:t>«Τα </a:t>
            </a:r>
            <a:r>
              <a:rPr lang="el-GR" i="1" dirty="0"/>
              <a:t>μεσημέρια η ζέστη ήταν φρικιαστική. Υπόφερα τρομερά. Κοιμόμουν πάνω στο τσιμέντο γυμνός, όπως τη στιγμή που με πιάσανε. Για προσκεφάλι είχα τα παπούτσια μου. (…) Κάποτε καθόμουν στην καρέκλα, το μοναδικό έπιπλο. Άλλοτε βάδιζα. </a:t>
            </a:r>
            <a:endParaRPr lang="el-GR" i="1" dirty="0" smtClean="0"/>
          </a:p>
          <a:p>
            <a:pPr>
              <a:buNone/>
            </a:pPr>
            <a:r>
              <a:rPr lang="el-GR" i="1" dirty="0" smtClean="0"/>
              <a:t>Πεντακόσια </a:t>
            </a:r>
            <a:r>
              <a:rPr lang="el-GR" i="1" dirty="0"/>
              <a:t>βήματα καθέτως. </a:t>
            </a:r>
            <a:endParaRPr lang="el-GR" i="1" dirty="0" smtClean="0"/>
          </a:p>
          <a:p>
            <a:pPr>
              <a:buNone/>
            </a:pPr>
            <a:r>
              <a:rPr lang="el-GR" i="1" dirty="0" smtClean="0"/>
              <a:t>Πεντακόσια </a:t>
            </a:r>
            <a:r>
              <a:rPr lang="el-GR" i="1" dirty="0"/>
              <a:t>βήματα κυκλικά. </a:t>
            </a:r>
            <a:endParaRPr lang="el-GR" i="1" dirty="0" smtClean="0"/>
          </a:p>
          <a:p>
            <a:pPr>
              <a:buNone/>
            </a:pPr>
            <a:r>
              <a:rPr lang="el-GR" i="1" dirty="0" smtClean="0"/>
              <a:t>Μετρούσα </a:t>
            </a:r>
            <a:r>
              <a:rPr lang="el-GR" i="1" dirty="0"/>
              <a:t>τα </a:t>
            </a:r>
            <a:r>
              <a:rPr lang="el-GR" i="1" dirty="0" smtClean="0"/>
              <a:t>κάγκελα…»</a:t>
            </a:r>
            <a:endParaRPr lang="el-GR" dirty="0"/>
          </a:p>
          <a:p>
            <a:endParaRPr lang="el-G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Ο Ήλιος και ο Χρόνος</a:t>
            </a:r>
            <a:endParaRPr lang="el-GR" dirty="0"/>
          </a:p>
        </p:txBody>
      </p:sp>
      <p:sp>
        <p:nvSpPr>
          <p:cNvPr id="3" name="2 - Θέση περιεχομένου"/>
          <p:cNvSpPr>
            <a:spLocks noGrp="1"/>
          </p:cNvSpPr>
          <p:nvPr>
            <p:ph idx="1"/>
          </p:nvPr>
        </p:nvSpPr>
        <p:spPr/>
        <p:txBody>
          <a:bodyPr>
            <a:normAutofit/>
          </a:bodyPr>
          <a:lstStyle/>
          <a:p>
            <a:r>
              <a:rPr lang="el-GR" dirty="0" smtClean="0"/>
              <a:t>Ο «Ήλιος και ο Χρόνος» αποκαλύπτει μια τελείως διαφορετική και άγνωστη πλευρά του συνθέτη.</a:t>
            </a:r>
          </a:p>
          <a:p>
            <a:r>
              <a:rPr lang="el-GR" dirty="0" smtClean="0"/>
              <a:t>έγραψε 32 ποιήματα &amp; </a:t>
            </a:r>
            <a:r>
              <a:rPr lang="el-GR" dirty="0"/>
              <a:t>μελοποίησε άμεσα τα 16.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Ο Ήλιος και ο Χρόνος</a:t>
            </a:r>
            <a:br>
              <a:rPr lang="el-GR" b="1" dirty="0" smtClean="0"/>
            </a:br>
            <a:endParaRPr lang="el-GR" dirty="0"/>
          </a:p>
        </p:txBody>
      </p:sp>
      <p:sp>
        <p:nvSpPr>
          <p:cNvPr id="3" name="2 - Θέση περιεχομένου"/>
          <p:cNvSpPr>
            <a:spLocks noGrp="1"/>
          </p:cNvSpPr>
          <p:nvPr>
            <p:ph idx="1"/>
          </p:nvPr>
        </p:nvSpPr>
        <p:spPr/>
        <p:txBody>
          <a:bodyPr>
            <a:normAutofit/>
          </a:bodyPr>
          <a:lstStyle/>
          <a:p>
            <a:r>
              <a:rPr lang="el-GR" dirty="0" smtClean="0"/>
              <a:t>τα ποιήματα χαρακτηρίζονται από </a:t>
            </a:r>
            <a:r>
              <a:rPr lang="en-US" dirty="0" smtClean="0"/>
              <a:t>:</a:t>
            </a:r>
            <a:endParaRPr lang="el-GR" dirty="0" smtClean="0"/>
          </a:p>
          <a:p>
            <a:pPr>
              <a:buFont typeface="Wingdings" pitchFamily="2" charset="2"/>
              <a:buChar char="Ø"/>
            </a:pPr>
            <a:r>
              <a:rPr lang="el-GR" dirty="0" smtClean="0"/>
              <a:t>ένα υπόστρωμα που αγγίζει </a:t>
            </a:r>
            <a:r>
              <a:rPr lang="el-GR" b="1" dirty="0" smtClean="0"/>
              <a:t>τα όρια της παράνοιας </a:t>
            </a:r>
          </a:p>
          <a:p>
            <a:pPr>
              <a:buFont typeface="Wingdings" pitchFamily="2" charset="2"/>
              <a:buChar char="Ø"/>
            </a:pPr>
            <a:r>
              <a:rPr lang="el-GR" dirty="0" smtClean="0"/>
              <a:t>Και πολλές εξάρσεις ενός </a:t>
            </a:r>
            <a:r>
              <a:rPr lang="el-GR" b="1" dirty="0" smtClean="0"/>
              <a:t>καθαρότατου ποιητικού λυρισμού.</a:t>
            </a:r>
          </a:p>
          <a:p>
            <a:endParaRPr lang="el-G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433</TotalTime>
  <Words>563</Words>
  <Application>Microsoft Office PowerPoint</Application>
  <PresentationFormat>Προβολή στην οθόνη (4:3)</PresentationFormat>
  <Paragraphs>56</Paragraphs>
  <Slides>21</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21</vt:i4>
      </vt:variant>
    </vt:vector>
  </HeadingPairs>
  <TitlesOfParts>
    <vt:vector size="25" baseType="lpstr">
      <vt:lpstr>Arial</vt:lpstr>
      <vt:lpstr>Calibri</vt:lpstr>
      <vt:lpstr>Wingdings</vt:lpstr>
      <vt:lpstr>Θέμα του Office</vt:lpstr>
      <vt:lpstr>Πολιτιστικό πρόγραμμα: «Χρόνος ο Χορόνους» σχολ. Έτος 2014-15</vt:lpstr>
      <vt:lpstr>Ο Ήλιος και ο Χρόνος</vt:lpstr>
      <vt:lpstr>Ο Ήλιος και ο Χρόνος </vt:lpstr>
      <vt:lpstr>Ο Ήλιος και ο Χρόνος περιγραφή της σύλληψης από τον ίδιο τον συνθέτη</vt:lpstr>
      <vt:lpstr>Ο Ήλιος και ο Χρόνος </vt:lpstr>
      <vt:lpstr>Ο Ήλιος και ο Χρόνος Ο Μικης στην απομόνωση </vt:lpstr>
      <vt:lpstr> Ο Ήλιος και ο Χρόνος  σκέψεις στην απομόνωση  </vt:lpstr>
      <vt:lpstr>Ο Ήλιος και ο Χρόνος</vt:lpstr>
      <vt:lpstr>Ο Ήλιος και ο Χρόνος </vt:lpstr>
      <vt:lpstr>Ο Ήλιος και ο Χρόνος </vt:lpstr>
      <vt:lpstr>Ο Ήλιος και ο Χρόνος</vt:lpstr>
      <vt:lpstr>Ο Ήλιος και ο Χρόνος</vt:lpstr>
      <vt:lpstr>Ο Ήλιος και ο Χρόνος</vt:lpstr>
      <vt:lpstr>Ο Ήλιος και ο Χρόνος</vt:lpstr>
      <vt:lpstr>Ο Ήλιος και ο Χρόνος</vt:lpstr>
      <vt:lpstr>Ο Ήλιος και ο Χρόνος</vt:lpstr>
      <vt:lpstr>Ο Ήλιος και ο Χρόνος</vt:lpstr>
      <vt:lpstr> Ο Ήλιος και ο Χρόνος</vt:lpstr>
      <vt:lpstr>Ο Ήλιος και ο Χρόνος</vt:lpstr>
      <vt:lpstr>Ο Ήλιος και ο Χρόνος</vt:lpstr>
      <vt:lpstr>Παρουσίαση του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pc</dc:creator>
  <cp:lastModifiedBy>Desktop</cp:lastModifiedBy>
  <cp:revision>50</cp:revision>
  <dcterms:created xsi:type="dcterms:W3CDTF">2015-02-18T14:11:31Z</dcterms:created>
  <dcterms:modified xsi:type="dcterms:W3CDTF">2015-02-26T06:18:29Z</dcterms:modified>
</cp:coreProperties>
</file>