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58" r:id="rId6"/>
    <p:sldId id="259" r:id="rId7"/>
    <p:sldId id="260" r:id="rId8"/>
    <p:sldId id="261" r:id="rId9"/>
    <p:sldId id="262" r:id="rId10"/>
    <p:sldId id="263" r:id="rId11"/>
    <p:sldId id="264" r:id="rId12"/>
    <p:sldId id="265" r:id="rId13"/>
    <p:sldId id="266" r:id="rId14"/>
    <p:sldId id="267" r:id="rId15"/>
    <p:sldId id="268" r:id="rId16"/>
    <p:sldId id="272" r:id="rId17"/>
    <p:sldId id="269"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0" d="100"/>
          <a:sy n="80" d="100"/>
        </p:scale>
        <p:origin x="-1469"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01976B94-BA18-4FA1-B2D6-B4A67C0A5008}"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01976B94-BA18-4FA1-B2D6-B4A67C0A500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976B94-BA18-4FA1-B2D6-B4A67C0A5008}"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403EE48-D0BE-4318-81C3-693D1F78E0CD}" type="datetimeFigureOut">
              <a:rPr lang="el-GR" smtClean="0"/>
              <a:pPr/>
              <a:t>21/5/2015</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01976B94-BA18-4FA1-B2D6-B4A67C0A5008}"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03EE48-D0BE-4318-81C3-693D1F78E0CD}" type="datetimeFigureOut">
              <a:rPr lang="el-GR" smtClean="0"/>
              <a:pPr/>
              <a:t>21/5/2015</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1976B94-BA18-4FA1-B2D6-B4A67C0A500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14348" y="5500702"/>
            <a:ext cx="7643866" cy="1143008"/>
          </a:xfrm>
        </p:spPr>
        <p:txBody>
          <a:bodyPr/>
          <a:lstStyle/>
          <a:p>
            <a:r>
              <a:rPr lang="el-GR" b="1" dirty="0" smtClean="0">
                <a:solidFill>
                  <a:schemeClr val="tx1"/>
                </a:solidFill>
              </a:rPr>
              <a:t>Χρόνος, </a:t>
            </a:r>
            <a:r>
              <a:rPr lang="el-GR" b="1" dirty="0">
                <a:solidFill>
                  <a:schemeClr val="tx1"/>
                </a:solidFill>
              </a:rPr>
              <a:t>Ο χορευτής που στροβιλίζεται γύρω από τον νου μας</a:t>
            </a:r>
            <a:endParaRPr lang="el-GR" dirty="0">
              <a:solidFill>
                <a:schemeClr val="tx1"/>
              </a:solidFill>
            </a:endParaRPr>
          </a:p>
        </p:txBody>
      </p:sp>
      <p:sp>
        <p:nvSpPr>
          <p:cNvPr id="2" name="1 - Τίτλος"/>
          <p:cNvSpPr>
            <a:spLocks noGrp="1"/>
          </p:cNvSpPr>
          <p:nvPr>
            <p:ph type="ctrTitle"/>
          </p:nvPr>
        </p:nvSpPr>
        <p:spPr>
          <a:xfrm>
            <a:off x="685800" y="3214686"/>
            <a:ext cx="7772400" cy="1785950"/>
          </a:xfrm>
        </p:spPr>
        <p:txBody>
          <a:bodyPr>
            <a:normAutofit/>
          </a:bodyPr>
          <a:lstStyle/>
          <a:p>
            <a:r>
              <a:rPr lang="el-GR" sz="1800" dirty="0" smtClean="0">
                <a:solidFill>
                  <a:schemeClr val="tx1"/>
                </a:solidFill>
              </a:rPr>
              <a:t>Πολιτιστικό πρόγραμμα</a:t>
            </a:r>
            <a:r>
              <a:rPr lang="en-US" sz="1800" dirty="0" smtClean="0">
                <a:solidFill>
                  <a:schemeClr val="tx1"/>
                </a:solidFill>
              </a:rPr>
              <a:t>:</a:t>
            </a:r>
            <a:r>
              <a:rPr lang="el-GR" sz="1800" dirty="0" smtClean="0">
                <a:solidFill>
                  <a:schemeClr val="tx1"/>
                </a:solidFill>
              </a:rPr>
              <a:t> </a:t>
            </a:r>
            <a:r>
              <a:rPr lang="el-GR" b="1" dirty="0" smtClean="0">
                <a:solidFill>
                  <a:schemeClr val="tx1"/>
                </a:solidFill>
              </a:rPr>
              <a:t>«Χρόνος ο </a:t>
            </a:r>
            <a:r>
              <a:rPr lang="el-GR" b="1" dirty="0" err="1" smtClean="0">
                <a:solidFill>
                  <a:schemeClr val="tx1"/>
                </a:solidFill>
              </a:rPr>
              <a:t>Χορόνους</a:t>
            </a:r>
            <a:r>
              <a:rPr lang="el-GR" b="1" dirty="0" smtClean="0">
                <a:solidFill>
                  <a:schemeClr val="tx1"/>
                </a:solidFill>
              </a:rPr>
              <a:t>»</a:t>
            </a:r>
            <a:r>
              <a:rPr lang="en-US" dirty="0" smtClean="0"/>
              <a:t/>
            </a:r>
            <a:br>
              <a:rPr lang="en-US" dirty="0" smtClean="0"/>
            </a:br>
            <a:r>
              <a:rPr lang="el-GR" sz="1600" b="1" dirty="0" err="1" smtClean="0">
                <a:solidFill>
                  <a:schemeClr val="tx1"/>
                </a:solidFill>
              </a:rPr>
              <a:t>σχολ</a:t>
            </a:r>
            <a:r>
              <a:rPr lang="el-GR" sz="1600" b="1" dirty="0" smtClean="0">
                <a:solidFill>
                  <a:schemeClr val="tx1"/>
                </a:solidFill>
              </a:rPr>
              <a:t>. Έτος 2014-15</a:t>
            </a:r>
            <a:endParaRPr lang="el-GR" sz="1600" b="1" dirty="0">
              <a:solidFill>
                <a:schemeClr val="tx1"/>
              </a:solidFill>
            </a:endParaRPr>
          </a:p>
        </p:txBody>
      </p:sp>
      <p:pic>
        <p:nvPicPr>
          <p:cNvPr id="4" name="3 - Εικόνα" descr="logo.JPG"/>
          <p:cNvPicPr>
            <a:picLocks noChangeAspect="1"/>
          </p:cNvPicPr>
          <p:nvPr/>
        </p:nvPicPr>
        <p:blipFill>
          <a:blip r:embed="rId2" cstate="print"/>
          <a:stretch>
            <a:fillRect/>
          </a:stretch>
        </p:blipFill>
        <p:spPr>
          <a:xfrm>
            <a:off x="3143240" y="214290"/>
            <a:ext cx="2786082" cy="2458579"/>
          </a:xfrm>
          <a:prstGeom prst="rect">
            <a:avLst/>
          </a:prstGeom>
          <a:ln>
            <a:solidFill>
              <a:srgbClr val="00206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 Επιβεβαίωση (1)</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just"/>
            <a:r>
              <a:rPr lang="el-GR" dirty="0" smtClean="0"/>
              <a:t>Η διαστολή του χρόνου είναι ένα πραγματικό φαινόμενο που έχει επιβεβαιωθεί με διάφορα πειράματα κυρίως στην </a:t>
            </a:r>
            <a:r>
              <a:rPr lang="el-GR" b="1" dirty="0" smtClean="0"/>
              <a:t>φυσική των στοιχειωδών σωματιδίων.</a:t>
            </a:r>
          </a:p>
          <a:p>
            <a:pPr algn="just"/>
            <a:r>
              <a:rPr lang="el-GR" dirty="0" smtClean="0"/>
              <a:t>Το 1972 έγινε ένα πείραμα με ατομικά ρολόγια καισίου που έχουν ακρίβεια 1/1013 </a:t>
            </a:r>
            <a:r>
              <a:rPr lang="en-US" dirty="0" smtClean="0"/>
              <a:t>s</a:t>
            </a:r>
            <a:r>
              <a:rPr lang="el-GR" dirty="0" smtClean="0"/>
              <a:t>. </a:t>
            </a:r>
          </a:p>
          <a:p>
            <a:pPr algn="just"/>
            <a:r>
              <a:rPr lang="el-GR" dirty="0" smtClean="0"/>
              <a:t>Τα ρολόγια συγχρονίστηκαν  και άλλα ταξίδεψαν με αεριωθούμενο αεροπλάνα και άλλα τα άφησαν στη Γη. </a:t>
            </a:r>
          </a:p>
          <a:p>
            <a:pPr algn="just"/>
            <a:r>
              <a:rPr lang="el-GR" dirty="0" smtClean="0"/>
              <a:t>Στο τέλος του ταξιδιού τα ρολόγια που ταξίδεψαν παρουσίασαν την διαφορά στη μέτρηση του χρόνου του ταξιδιού σε σχέση με αυτά που έμειναν στη Γη ακριβώς όπως  προβλεπόταν  από τη θεωρία της σχετικότητας της τάξης 10</a:t>
            </a:r>
            <a:r>
              <a:rPr lang="el-GR" baseline="30000" dirty="0" smtClean="0"/>
              <a:t>-9</a:t>
            </a:r>
            <a:r>
              <a:rPr lang="el-GR" dirty="0" smtClean="0"/>
              <a:t> </a:t>
            </a:r>
            <a:r>
              <a:rPr lang="en-US" dirty="0" smtClean="0"/>
              <a:t>s</a:t>
            </a:r>
            <a:r>
              <a:rPr lang="el-GR" dirty="0" smtClean="0"/>
              <a:t>.</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 Επιβεβαίωση (2)</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Τα </a:t>
            </a:r>
            <a:r>
              <a:rPr lang="el-GR" dirty="0" err="1" smtClean="0"/>
              <a:t>μιόνια</a:t>
            </a:r>
            <a:r>
              <a:rPr lang="el-GR" dirty="0" smtClean="0"/>
              <a:t> (μ) είναι ασταθή σωματίδια που η μέση διάρκεια ζωής τους είναι </a:t>
            </a:r>
            <a:r>
              <a:rPr lang="el-GR" b="1" dirty="0" smtClean="0"/>
              <a:t>τ</a:t>
            </a:r>
            <a:r>
              <a:rPr lang="el-GR" b="1" baseline="-25000" dirty="0" smtClean="0"/>
              <a:t>0</a:t>
            </a:r>
            <a:r>
              <a:rPr lang="el-GR" b="1" dirty="0" smtClean="0"/>
              <a:t>=2,2.10</a:t>
            </a:r>
            <a:r>
              <a:rPr lang="el-GR" b="1" baseline="30000" dirty="0" smtClean="0"/>
              <a:t>-6</a:t>
            </a:r>
            <a:r>
              <a:rPr lang="en-US" b="1" dirty="0" smtClean="0"/>
              <a:t>s </a:t>
            </a:r>
            <a:r>
              <a:rPr lang="el-GR" dirty="0" smtClean="0"/>
              <a:t>όταν ο χρόνος μετριέται σε ένα σύστημα αναφοράς όπου τα </a:t>
            </a:r>
            <a:r>
              <a:rPr lang="el-GR" dirty="0" err="1" smtClean="0"/>
              <a:t>μιόνια</a:t>
            </a:r>
            <a:r>
              <a:rPr lang="el-GR" dirty="0" smtClean="0"/>
              <a:t> ηρεμούν. </a:t>
            </a:r>
          </a:p>
          <a:p>
            <a:r>
              <a:rPr lang="el-GR" dirty="0" smtClean="0"/>
              <a:t>Τα </a:t>
            </a:r>
            <a:r>
              <a:rPr lang="el-GR" dirty="0" err="1" smtClean="0"/>
              <a:t>μιόνια</a:t>
            </a:r>
            <a:r>
              <a:rPr lang="el-GR" dirty="0" smtClean="0"/>
              <a:t> κινούνται με ταχύτητα </a:t>
            </a:r>
            <a:r>
              <a:rPr lang="en-US" dirty="0" smtClean="0"/>
              <a:t>u</a:t>
            </a:r>
            <a:r>
              <a:rPr lang="el-GR" dirty="0" smtClean="0"/>
              <a:t>=0,99</a:t>
            </a:r>
            <a:r>
              <a:rPr lang="en-US" dirty="0" smtClean="0"/>
              <a:t>c </a:t>
            </a:r>
            <a:r>
              <a:rPr lang="el-GR" dirty="0" smtClean="0"/>
              <a:t>όπου </a:t>
            </a:r>
            <a:r>
              <a:rPr lang="en-US" dirty="0" smtClean="0"/>
              <a:t>c </a:t>
            </a:r>
            <a:r>
              <a:rPr lang="el-GR" dirty="0" smtClean="0"/>
              <a:t>η  ταχύτητα του φωτός</a:t>
            </a:r>
          </a:p>
          <a:p>
            <a:r>
              <a:rPr lang="el-GR" dirty="0" smtClean="0"/>
              <a:t>Για έναν παρατηρητή στη Γη ο μέσος χρόνος ζωής ενός </a:t>
            </a:r>
            <a:r>
              <a:rPr lang="el-GR" dirty="0" err="1" smtClean="0"/>
              <a:t>μιονίου</a:t>
            </a:r>
            <a:r>
              <a:rPr lang="el-GR" dirty="0" smtClean="0"/>
              <a:t> είναι </a:t>
            </a:r>
            <a:r>
              <a:rPr lang="el-GR" b="1" dirty="0" smtClean="0"/>
              <a:t>16.10</a:t>
            </a:r>
            <a:r>
              <a:rPr lang="el-GR" b="1" baseline="30000" dirty="0" smtClean="0"/>
              <a:t>-6</a:t>
            </a:r>
            <a:r>
              <a:rPr lang="el-GR" b="1" dirty="0" smtClean="0"/>
              <a:t> </a:t>
            </a:r>
            <a:r>
              <a:rPr lang="en-US" b="1" dirty="0" smtClean="0"/>
              <a:t>s</a:t>
            </a:r>
            <a:r>
              <a:rPr lang="el-GR" b="1" dirty="0" smtClean="0"/>
              <a:t> </a:t>
            </a:r>
            <a:r>
              <a:rPr lang="el-GR" dirty="0" smtClean="0"/>
              <a:t>. </a:t>
            </a:r>
          </a:p>
          <a:p>
            <a:pPr>
              <a:buNone/>
            </a:pPr>
            <a:r>
              <a:rPr lang="el-GR" dirty="0" smtClean="0"/>
              <a:t>Αυτό όμως εξηγεί γιατί αρκετά </a:t>
            </a:r>
            <a:r>
              <a:rPr lang="el-GR" dirty="0" err="1" smtClean="0"/>
              <a:t>μιόνια</a:t>
            </a:r>
            <a:r>
              <a:rPr lang="el-GR" dirty="0" smtClean="0"/>
              <a:t> φτάνουν στην επιφάνεια της Γης.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 Επιβεβαίωση (3)</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1976 στο (</a:t>
            </a:r>
            <a:r>
              <a:rPr lang="en-US" dirty="0" smtClean="0"/>
              <a:t>CERN</a:t>
            </a:r>
            <a:r>
              <a:rPr lang="el-GR" dirty="0" smtClean="0"/>
              <a:t>), , επιστήμονες επιτάχυναν </a:t>
            </a:r>
            <a:r>
              <a:rPr lang="el-GR" dirty="0" err="1" smtClean="0"/>
              <a:t>μιόνια</a:t>
            </a:r>
            <a:r>
              <a:rPr lang="el-GR" dirty="0" smtClean="0"/>
              <a:t> σε ταχύτητα 0,9994</a:t>
            </a:r>
            <a:r>
              <a:rPr lang="en-US" dirty="0" smtClean="0"/>
              <a:t>c</a:t>
            </a:r>
            <a:r>
              <a:rPr lang="el-GR" dirty="0" smtClean="0"/>
              <a:t> και υπολόγισαν  το μέσο χρόνο ζωής τους.</a:t>
            </a:r>
          </a:p>
          <a:p>
            <a:pPr>
              <a:buNone/>
            </a:pPr>
            <a:r>
              <a:rPr lang="el-GR" dirty="0" smtClean="0"/>
              <a:t> </a:t>
            </a:r>
          </a:p>
          <a:p>
            <a:r>
              <a:rPr lang="el-GR" dirty="0" smtClean="0"/>
              <a:t>Το αποτέλεσμα ήταν σε συμφωνία με τη ειδική θεωρία της σχετικότητας. </a:t>
            </a:r>
          </a:p>
          <a:p>
            <a:pPr>
              <a:buNone/>
            </a:pPr>
            <a:endParaRPr lang="el-GR" dirty="0" smtClean="0"/>
          </a:p>
          <a:p>
            <a:r>
              <a:rPr lang="el-GR" b="1" dirty="0" smtClean="0"/>
              <a:t>Τα κινούμενα </a:t>
            </a:r>
            <a:r>
              <a:rPr lang="el-GR" b="1" dirty="0" err="1" smtClean="0"/>
              <a:t>μιόνια</a:t>
            </a:r>
            <a:r>
              <a:rPr lang="el-GR" b="1" dirty="0" smtClean="0"/>
              <a:t> ζούσαν μέσο όρο 30 φορές περισσότερο από τα ακίνητα.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282154"/>
          </a:xfrm>
        </p:spPr>
        <p:txBody>
          <a:bodyPr>
            <a:normAutofit fontScale="90000"/>
          </a:bodyPr>
          <a:lstStyle/>
          <a:p>
            <a:r>
              <a:rPr lang="el-GR" b="1" dirty="0" smtClean="0"/>
              <a:t/>
            </a:r>
            <a:br>
              <a:rPr lang="el-GR" b="1" dirty="0" smtClean="0"/>
            </a:br>
            <a:r>
              <a:rPr lang="en-US" dirty="0" smtClean="0"/>
              <a:t>Η </a:t>
            </a:r>
            <a:r>
              <a:rPr lang="en-US" dirty="0" err="1" smtClean="0"/>
              <a:t>σχετικότητα</a:t>
            </a:r>
            <a:r>
              <a:rPr lang="en-US" dirty="0" smtClean="0"/>
              <a:t> </a:t>
            </a:r>
            <a:r>
              <a:rPr lang="en-US" dirty="0" err="1" smtClean="0"/>
              <a:t>του</a:t>
            </a:r>
            <a:r>
              <a:rPr lang="en-US" dirty="0" smtClean="0"/>
              <a:t> </a:t>
            </a:r>
            <a:r>
              <a:rPr lang="el-GR" dirty="0" smtClean="0"/>
              <a:t>«</a:t>
            </a:r>
            <a:r>
              <a:rPr lang="en-US" dirty="0" err="1" smtClean="0"/>
              <a:t>ταυτ</a:t>
            </a:r>
            <a:r>
              <a:rPr lang="el-GR" dirty="0" smtClean="0"/>
              <a:t>ό</a:t>
            </a:r>
            <a:r>
              <a:rPr lang="en-US" dirty="0" err="1" smtClean="0"/>
              <a:t>χρον</a:t>
            </a:r>
            <a:r>
              <a:rPr lang="el-GR" dirty="0" smtClean="0"/>
              <a:t>ου»</a:t>
            </a:r>
            <a:endParaRPr lang="el-GR" dirty="0"/>
          </a:p>
        </p:txBody>
      </p:sp>
      <p:pic>
        <p:nvPicPr>
          <p:cNvPr id="4" name="3 - Θέση περιεχομένου" descr="http://www.christianity-science.gr/files/TimeDilation_files/image006.jpg"/>
          <p:cNvPicPr>
            <a:picLocks noGrp="1"/>
          </p:cNvPicPr>
          <p:nvPr>
            <p:ph sz="quarter" idx="1"/>
          </p:nvPr>
        </p:nvPicPr>
        <p:blipFill>
          <a:blip r:embed="rId2" cstate="print"/>
          <a:srcRect/>
          <a:stretch>
            <a:fillRect/>
          </a:stretch>
        </p:blipFill>
        <p:spPr bwMode="auto">
          <a:xfrm>
            <a:off x="683568" y="1988840"/>
            <a:ext cx="7086600" cy="2952328"/>
          </a:xfrm>
          <a:prstGeom prst="rect">
            <a:avLst/>
          </a:prstGeom>
          <a:ln>
            <a:noFill/>
          </a:ln>
          <a:effectLst>
            <a:outerShdw blurRad="292100" dist="139700" dir="2700000" algn="tl" rotWithShape="0">
              <a:srgbClr val="333333">
                <a:alpha val="65000"/>
              </a:srgbClr>
            </a:outerShdw>
          </a:effectLst>
        </p:spPr>
      </p:pic>
      <p:sp>
        <p:nvSpPr>
          <p:cNvPr id="19457" name="Rectangle 1"/>
          <p:cNvSpPr>
            <a:spLocks noChangeArrowheads="1"/>
          </p:cNvSpPr>
          <p:nvPr/>
        </p:nvSpPr>
        <p:spPr bwMode="auto">
          <a:xfrm>
            <a:off x="251520" y="5091099"/>
            <a:ext cx="79208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Ο παρατηρητής στο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O</a:t>
            </a:r>
            <a:r>
              <a:rPr kumimoji="0" lang="el-GR"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καταλαβαίνει ότι </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o</a:t>
            </a:r>
            <a:r>
              <a:rPr kumimoji="0" lang="el-GR"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κεραυνός χτυπά το μπροστινό μέρος του βαγονιού πριν χτυπήσει το πίσω. </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282154"/>
          </a:xfrm>
        </p:spPr>
        <p:txBody>
          <a:bodyPr>
            <a:normAutofit fontScale="90000"/>
          </a:bodyPr>
          <a:lstStyle/>
          <a:p>
            <a:r>
              <a:rPr lang="el-GR" b="1" dirty="0" smtClean="0"/>
              <a:t/>
            </a:r>
            <a:br>
              <a:rPr lang="el-GR" b="1" dirty="0" smtClean="0"/>
            </a:br>
            <a:r>
              <a:rPr lang="en-US" dirty="0" smtClean="0"/>
              <a:t>Η </a:t>
            </a:r>
            <a:r>
              <a:rPr lang="en-US" dirty="0" err="1" smtClean="0"/>
              <a:t>σχετικότητα</a:t>
            </a:r>
            <a:r>
              <a:rPr lang="en-US" dirty="0" smtClean="0"/>
              <a:t> </a:t>
            </a:r>
            <a:r>
              <a:rPr lang="en-US" dirty="0" err="1" smtClean="0"/>
              <a:t>του</a:t>
            </a:r>
            <a:r>
              <a:rPr lang="en-US" dirty="0" smtClean="0"/>
              <a:t> </a:t>
            </a:r>
            <a:r>
              <a:rPr lang="el-GR" dirty="0" smtClean="0"/>
              <a:t>«</a:t>
            </a:r>
            <a:r>
              <a:rPr lang="en-US" dirty="0" err="1" smtClean="0"/>
              <a:t>ταυτ</a:t>
            </a:r>
            <a:r>
              <a:rPr lang="el-GR" dirty="0" smtClean="0"/>
              <a:t>ό</a:t>
            </a:r>
            <a:r>
              <a:rPr lang="en-US" dirty="0" err="1" smtClean="0"/>
              <a:t>χρον</a:t>
            </a:r>
            <a:r>
              <a:rPr lang="el-GR" dirty="0" smtClean="0"/>
              <a:t>ου»</a:t>
            </a:r>
            <a:endParaRPr lang="el-GR" dirty="0"/>
          </a:p>
        </p:txBody>
      </p:sp>
      <p:sp>
        <p:nvSpPr>
          <p:cNvPr id="5" name="4 - Θέση περιεχομένου"/>
          <p:cNvSpPr>
            <a:spLocks noGrp="1"/>
          </p:cNvSpPr>
          <p:nvPr>
            <p:ph sz="quarter" idx="1"/>
          </p:nvPr>
        </p:nvSpPr>
        <p:spPr/>
        <p:txBody>
          <a:bodyPr/>
          <a:lstStyle/>
          <a:p>
            <a:r>
              <a:rPr lang="el-GR" dirty="0" smtClean="0"/>
              <a:t>Συμπέρασμα</a:t>
            </a:r>
            <a:r>
              <a:rPr lang="en-US" dirty="0" smtClean="0"/>
              <a:t>:</a:t>
            </a:r>
            <a:endParaRPr lang="el-GR" dirty="0" smtClean="0"/>
          </a:p>
          <a:p>
            <a:r>
              <a:rPr lang="el-GR" dirty="0" smtClean="0"/>
              <a:t>Δύο γεγονότα, που φαίνονται ότι είναι ταυτόχρονα σε ένα σύστημα αναφοράς, </a:t>
            </a:r>
          </a:p>
          <a:p>
            <a:pPr>
              <a:buNone/>
            </a:pPr>
            <a:r>
              <a:rPr lang="el-GR" b="1" dirty="0" smtClean="0"/>
              <a:t>εν γένει δεν είναι,</a:t>
            </a:r>
            <a:r>
              <a:rPr lang="en-US" b="1" dirty="0" smtClean="0"/>
              <a:t>  </a:t>
            </a:r>
            <a:r>
              <a:rPr lang="el-GR" b="1" dirty="0" smtClean="0"/>
              <a:t>ταυτόχρονα σε ένα δεύτερο σύστημα που κινείται ως προς το πρώτο</a:t>
            </a:r>
            <a:r>
              <a:rPr lang="el-GR" dirty="0" smtClean="0"/>
              <a:t>.</a:t>
            </a:r>
            <a:r>
              <a:rPr lang="en-US" dirty="0" smtClean="0"/>
              <a:t> </a:t>
            </a:r>
            <a:endParaRPr lang="el-GR" dirty="0" smtClean="0"/>
          </a:p>
          <a:p>
            <a:pPr>
              <a:buNone/>
            </a:pPr>
            <a:r>
              <a:rPr lang="en-US" dirty="0" smtClean="0"/>
              <a:t> </a:t>
            </a:r>
            <a:endParaRPr lang="el-GR" dirty="0" smtClean="0"/>
          </a:p>
          <a:p>
            <a:pPr>
              <a:buNone/>
            </a:pPr>
            <a:r>
              <a:rPr lang="el-GR" b="1" dirty="0" smtClean="0">
                <a:solidFill>
                  <a:schemeClr val="accent1">
                    <a:lumMod val="75000"/>
                  </a:schemeClr>
                </a:solidFill>
              </a:rPr>
              <a:t>Άρα  τ</a:t>
            </a:r>
            <a:r>
              <a:rPr lang="en-US" b="1" dirty="0" smtClean="0">
                <a:solidFill>
                  <a:schemeClr val="accent1">
                    <a:lumMod val="75000"/>
                  </a:schemeClr>
                </a:solidFill>
              </a:rPr>
              <a:t>o </a:t>
            </a:r>
            <a:r>
              <a:rPr lang="el-GR" b="1" dirty="0" smtClean="0">
                <a:solidFill>
                  <a:schemeClr val="accent1">
                    <a:lumMod val="75000"/>
                  </a:schemeClr>
                </a:solidFill>
              </a:rPr>
              <a:t>«ταυτόχρονα» είναι σχετική έννοια.</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Η </a:t>
            </a:r>
            <a:r>
              <a:rPr lang="en-US" dirty="0" err="1" smtClean="0"/>
              <a:t>σχετικότητα</a:t>
            </a:r>
            <a:r>
              <a:rPr lang="en-US" dirty="0" smtClean="0"/>
              <a:t> </a:t>
            </a:r>
            <a:r>
              <a:rPr lang="en-US" dirty="0" err="1" smtClean="0"/>
              <a:t>του</a:t>
            </a:r>
            <a:r>
              <a:rPr lang="en-US" dirty="0" smtClean="0"/>
              <a:t> </a:t>
            </a:r>
            <a:r>
              <a:rPr lang="el-GR" dirty="0" smtClean="0"/>
              <a:t>«</a:t>
            </a:r>
            <a:r>
              <a:rPr lang="en-US" dirty="0" err="1" smtClean="0"/>
              <a:t>ταυτ</a:t>
            </a:r>
            <a:r>
              <a:rPr lang="el-GR" dirty="0" smtClean="0"/>
              <a:t>ό</a:t>
            </a:r>
            <a:r>
              <a:rPr lang="en-US" dirty="0" err="1" smtClean="0"/>
              <a:t>χρον</a:t>
            </a:r>
            <a:r>
              <a:rPr lang="el-GR" dirty="0" smtClean="0"/>
              <a:t>ου»</a:t>
            </a:r>
            <a:endParaRPr lang="el-GR" dirty="0"/>
          </a:p>
        </p:txBody>
      </p:sp>
      <p:sp>
        <p:nvSpPr>
          <p:cNvPr id="3" name="2 - Θέση περιεχομένου"/>
          <p:cNvSpPr>
            <a:spLocks noGrp="1"/>
          </p:cNvSpPr>
          <p:nvPr>
            <p:ph sz="quarter" idx="1"/>
          </p:nvPr>
        </p:nvSpPr>
        <p:spPr>
          <a:xfrm>
            <a:off x="323528" y="1447800"/>
            <a:ext cx="8363272" cy="5005536"/>
          </a:xfrm>
        </p:spPr>
        <p:txBody>
          <a:bodyPr>
            <a:normAutofit/>
          </a:bodyPr>
          <a:lstStyle/>
          <a:p>
            <a:r>
              <a:rPr lang="el-GR" sz="4000" dirty="0" smtClean="0"/>
              <a:t>Ποιος παρατηρητής βγάζει σωστά συμπεράσματα</a:t>
            </a:r>
            <a:r>
              <a:rPr lang="en-US" sz="4000" b="1" dirty="0" smtClean="0"/>
              <a:t>;;;</a:t>
            </a:r>
            <a:endParaRPr lang="el-GR" sz="4000" b="1" dirty="0" smtClean="0"/>
          </a:p>
          <a:p>
            <a:endParaRPr lang="el-GR" sz="4000" dirty="0" smtClean="0"/>
          </a:p>
          <a:p>
            <a:r>
              <a:rPr lang="el-GR"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Και οι ΔΥΟ!!!</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Η </a:t>
            </a:r>
            <a:r>
              <a:rPr lang="en-US" dirty="0" err="1" smtClean="0"/>
              <a:t>σχετικότητα</a:t>
            </a:r>
            <a:r>
              <a:rPr lang="en-US" dirty="0" smtClean="0"/>
              <a:t> </a:t>
            </a:r>
            <a:r>
              <a:rPr lang="en-US" dirty="0" err="1" smtClean="0"/>
              <a:t>του</a:t>
            </a:r>
            <a:r>
              <a:rPr lang="en-US" dirty="0" smtClean="0"/>
              <a:t> </a:t>
            </a:r>
            <a:r>
              <a:rPr lang="el-GR" dirty="0" smtClean="0"/>
              <a:t>«</a:t>
            </a:r>
            <a:r>
              <a:rPr lang="en-US" dirty="0" err="1" smtClean="0"/>
              <a:t>ταυτ</a:t>
            </a:r>
            <a:r>
              <a:rPr lang="el-GR" dirty="0" smtClean="0"/>
              <a:t>ό</a:t>
            </a:r>
            <a:r>
              <a:rPr lang="en-US" dirty="0" err="1" smtClean="0"/>
              <a:t>χρον</a:t>
            </a:r>
            <a:r>
              <a:rPr lang="el-GR" dirty="0" smtClean="0"/>
              <a:t>ου»</a:t>
            </a:r>
            <a:endParaRPr lang="el-GR" dirty="0"/>
          </a:p>
        </p:txBody>
      </p:sp>
      <p:sp>
        <p:nvSpPr>
          <p:cNvPr id="3" name="2 - Θέση περιεχομένου"/>
          <p:cNvSpPr>
            <a:spLocks noGrp="1"/>
          </p:cNvSpPr>
          <p:nvPr>
            <p:ph sz="quarter" idx="1"/>
          </p:nvPr>
        </p:nvSpPr>
        <p:spPr>
          <a:xfrm>
            <a:off x="323528" y="1447800"/>
            <a:ext cx="8363272" cy="5005536"/>
          </a:xfrm>
        </p:spPr>
        <p:txBody>
          <a:bodyPr>
            <a:normAutofit/>
          </a:bodyPr>
          <a:lstStyle/>
          <a:p>
            <a:r>
              <a:rPr lang="el-GR" dirty="0" smtClean="0"/>
              <a:t>Οι παρατηρητές σε διαφορετικά αδρανειακά συστήματα αναφοράς </a:t>
            </a:r>
            <a:r>
              <a:rPr lang="el-GR" b="1" dirty="0" smtClean="0"/>
              <a:t>θα μετρούν</a:t>
            </a:r>
            <a:r>
              <a:rPr lang="en-US" b="1" dirty="0" smtClean="0"/>
              <a:t>:</a:t>
            </a:r>
          </a:p>
          <a:p>
            <a:r>
              <a:rPr lang="el-GR" b="1" dirty="0" smtClean="0"/>
              <a:t> </a:t>
            </a:r>
            <a:r>
              <a:rPr lang="el-GR" b="1" u="sng" dirty="0" smtClean="0"/>
              <a:t>διαφορετικά χρονικά διαστήματα </a:t>
            </a:r>
            <a:r>
              <a:rPr lang="el-GR" b="1" dirty="0" smtClean="0"/>
              <a:t>με τα χρονόμετρά  τους</a:t>
            </a:r>
            <a:endParaRPr lang="en-US" b="1" dirty="0" smtClean="0"/>
          </a:p>
          <a:p>
            <a:r>
              <a:rPr lang="el-GR" b="1" u="sng" dirty="0" smtClean="0"/>
              <a:t>διαφορετικές αποστάσεις </a:t>
            </a:r>
            <a:r>
              <a:rPr lang="el-GR" b="1" dirty="0" smtClean="0"/>
              <a:t>με τα μέτρα τους</a:t>
            </a:r>
            <a:r>
              <a:rPr lang="el-GR" dirty="0" smtClean="0"/>
              <a:t>. </a:t>
            </a:r>
            <a:endParaRPr lang="en-US" dirty="0" smtClean="0"/>
          </a:p>
          <a:p>
            <a:r>
              <a:rPr lang="el-GR" b="1" dirty="0" smtClean="0"/>
              <a:t>Πάντα όμως  θα συμφωνούν στους νόμους της φυσικής</a:t>
            </a:r>
            <a:r>
              <a:rPr lang="el-GR" dirty="0" smtClean="0"/>
              <a:t> </a:t>
            </a:r>
            <a:r>
              <a:rPr lang="el-GR" b="1" dirty="0" smtClean="0"/>
              <a:t>αφού οι νόμοι είναι ίδιοι για όλους </a:t>
            </a:r>
            <a:r>
              <a:rPr lang="en-US" b="1" dirty="0" smtClean="0"/>
              <a:t>(</a:t>
            </a:r>
            <a:r>
              <a:rPr lang="el-GR" dirty="0" smtClean="0"/>
              <a:t>τους αδρανειακούς παρατηρητές</a:t>
            </a:r>
            <a:r>
              <a:rPr lang="en-US" dirty="0" smtClean="0"/>
              <a:t>) </a:t>
            </a:r>
            <a:r>
              <a:rPr lang="el-GR" b="1" dirty="0" smtClean="0"/>
              <a:t>τους παρατηρητές που κινούνται με σταθερή ταχύτητα.</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620688"/>
            <a:ext cx="8424936" cy="3024336"/>
          </a:xfrm>
        </p:spPr>
        <p:txBody>
          <a:bodyPr/>
          <a:lstStyle/>
          <a:p>
            <a:pPr>
              <a:buNone/>
            </a:pPr>
            <a:endParaRPr lang="el-GR" dirty="0"/>
          </a:p>
        </p:txBody>
      </p:sp>
      <p:sp>
        <p:nvSpPr>
          <p:cNvPr id="4" name="3 - Ορθογώνιο"/>
          <p:cNvSpPr/>
          <p:nvPr/>
        </p:nvSpPr>
        <p:spPr>
          <a:xfrm>
            <a:off x="683568" y="1916832"/>
            <a:ext cx="8460431" cy="2646878"/>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Ey</a:t>
            </a:r>
            <a:r>
              <a:rPr lang="el-GR"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χαριστουμε</a:t>
            </a:r>
            <a:endPar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el-GR"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Καλλιοπη</a:t>
            </a:r>
            <a:r>
              <a:rPr lang="el-GR"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Δημητρα</a:t>
            </a:r>
            <a:r>
              <a:rPr lang="el-GR"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αμοργιανου</a:t>
            </a:r>
            <a:endParaRPr lang="el-GR"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el-GR"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ΑλεξΑνδρα</a:t>
            </a:r>
            <a:r>
              <a:rPr lang="el-GR"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Μανετα</a:t>
            </a:r>
            <a:endParaRPr lang="el-GR"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el-GR"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Αλεξανδρα</a:t>
            </a:r>
            <a:r>
              <a:rPr lang="el-GR"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l-GR"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Ψαλτη</a:t>
            </a:r>
            <a:endParaRPr lang="el-GR"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endParaRPr lang="el-GR"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4 - TextBox"/>
          <p:cNvSpPr txBox="1"/>
          <p:nvPr/>
        </p:nvSpPr>
        <p:spPr>
          <a:xfrm>
            <a:off x="899592" y="4365104"/>
            <a:ext cx="6912768" cy="369332"/>
          </a:xfrm>
          <a:prstGeom prst="rect">
            <a:avLst/>
          </a:prstGeom>
          <a:noFill/>
        </p:spPr>
        <p:txBody>
          <a:bodyPr wrap="square" rtlCol="0">
            <a:spAutoFit/>
          </a:bodyPr>
          <a:lstStyle/>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a:xfrm>
            <a:off x="323528" y="1447800"/>
            <a:ext cx="8496944" cy="4572000"/>
          </a:xfrm>
        </p:spPr>
        <p:txBody>
          <a:bodyPr>
            <a:normAutofit/>
          </a:bodyPr>
          <a:lstStyle/>
          <a:p>
            <a:r>
              <a:rPr lang="el-GR" dirty="0" smtClean="0"/>
              <a:t>Το 1905 ο </a:t>
            </a:r>
            <a:r>
              <a:rPr lang="en-US" dirty="0" smtClean="0">
                <a:latin typeface="Calibri" pitchFamily="34" charset="0"/>
              </a:rPr>
              <a:t>Einstein </a:t>
            </a:r>
            <a:r>
              <a:rPr lang="el-GR" dirty="0" smtClean="0"/>
              <a:t>διατύπωσε την «ειδική Θεωρία της σχετικότητας».</a:t>
            </a:r>
            <a:endParaRPr lang="en-US" dirty="0" smtClean="0"/>
          </a:p>
          <a:p>
            <a:pPr>
              <a:buNone/>
            </a:pPr>
            <a:endParaRPr lang="el-GR" dirty="0" smtClean="0"/>
          </a:p>
        </p:txBody>
      </p:sp>
      <p:pic>
        <p:nvPicPr>
          <p:cNvPr id="4" name="3 - Εικόνα" descr="Einstein_patentoffice.jpg"/>
          <p:cNvPicPr>
            <a:picLocks noChangeAspect="1"/>
          </p:cNvPicPr>
          <p:nvPr/>
        </p:nvPicPr>
        <p:blipFill>
          <a:blip r:embed="rId2" cstate="print"/>
          <a:stretch>
            <a:fillRect/>
          </a:stretch>
        </p:blipFill>
        <p:spPr>
          <a:xfrm>
            <a:off x="3491880" y="2348880"/>
            <a:ext cx="3617580" cy="439482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Παραδοχές</a:t>
            </a:r>
            <a:endParaRPr lang="en-US" dirty="0" smtClean="0"/>
          </a:p>
          <a:p>
            <a:endParaRPr lang="en-US" dirty="0" smtClean="0"/>
          </a:p>
          <a:p>
            <a:r>
              <a:rPr lang="el-GR" dirty="0" smtClean="0"/>
              <a:t>Η θεωρία στηρίχθηκε σε δύο αξιώματα :</a:t>
            </a:r>
          </a:p>
          <a:p>
            <a:pPr lvl="0">
              <a:buFont typeface="Wingdings" pitchFamily="2" charset="2"/>
              <a:buChar char="Ø"/>
            </a:pPr>
            <a:r>
              <a:rPr lang="el-GR" u="sng" dirty="0" smtClean="0"/>
              <a:t>Όλοι </a:t>
            </a:r>
            <a:r>
              <a:rPr lang="el-GR" b="1" u="sng" dirty="0" smtClean="0">
                <a:solidFill>
                  <a:schemeClr val="accent1">
                    <a:lumMod val="75000"/>
                  </a:schemeClr>
                </a:solidFill>
              </a:rPr>
              <a:t>οι νόμοι της φυσικής είναι ίδιοι (</a:t>
            </a:r>
            <a:r>
              <a:rPr lang="el-GR" b="1" u="sng" dirty="0" smtClean="0"/>
              <a:t>σε</a:t>
            </a:r>
            <a:r>
              <a:rPr lang="en-US" b="1" u="sng" dirty="0" smtClean="0"/>
              <a:t>  </a:t>
            </a:r>
            <a:r>
              <a:rPr lang="el-GR" b="1" u="sng" dirty="0" smtClean="0"/>
              <a:t>όλα τα αδρανειακά συστήματα αναφοράς)</a:t>
            </a:r>
            <a:r>
              <a:rPr lang="el-GR" u="sng" dirty="0" smtClean="0"/>
              <a:t> </a:t>
            </a:r>
            <a:r>
              <a:rPr lang="el-GR" dirty="0" smtClean="0"/>
              <a:t>και </a:t>
            </a:r>
          </a:p>
          <a:p>
            <a:pPr lvl="0">
              <a:buFont typeface="Wingdings" pitchFamily="2" charset="2"/>
              <a:buChar char="Ø"/>
            </a:pPr>
            <a:r>
              <a:rPr lang="el-GR" b="1" u="sng" dirty="0" smtClean="0">
                <a:solidFill>
                  <a:schemeClr val="accent1">
                    <a:lumMod val="75000"/>
                  </a:schemeClr>
                </a:solidFill>
              </a:rPr>
              <a:t>Η ταχύτητα του φωτός μένει ίδια </a:t>
            </a:r>
            <a:r>
              <a:rPr lang="en-US" sz="3200" b="1" u="sng" dirty="0" smtClean="0">
                <a:solidFill>
                  <a:schemeClr val="accent1">
                    <a:lumMod val="75000"/>
                  </a:schemeClr>
                </a:solidFill>
              </a:rPr>
              <a:t>c</a:t>
            </a:r>
            <a:r>
              <a:rPr lang="el-GR" b="1" u="sng" dirty="0" smtClean="0">
                <a:solidFill>
                  <a:schemeClr val="accent1">
                    <a:lumMod val="75000"/>
                  </a:schemeClr>
                </a:solidFill>
              </a:rPr>
              <a:t>=3.10</a:t>
            </a:r>
            <a:r>
              <a:rPr lang="el-GR" b="1" u="sng" baseline="30000" dirty="0" smtClean="0">
                <a:solidFill>
                  <a:schemeClr val="accent1">
                    <a:lumMod val="75000"/>
                  </a:schemeClr>
                </a:solidFill>
              </a:rPr>
              <a:t>8</a:t>
            </a:r>
            <a:r>
              <a:rPr lang="en-US" b="1" u="sng" dirty="0" smtClean="0">
                <a:solidFill>
                  <a:schemeClr val="accent1">
                    <a:lumMod val="75000"/>
                  </a:schemeClr>
                </a:solidFill>
              </a:rPr>
              <a:t>m</a:t>
            </a:r>
            <a:r>
              <a:rPr lang="el-GR" b="1" u="sng" dirty="0" smtClean="0">
                <a:solidFill>
                  <a:schemeClr val="accent1">
                    <a:lumMod val="75000"/>
                  </a:schemeClr>
                </a:solidFill>
              </a:rPr>
              <a:t>/</a:t>
            </a:r>
            <a:r>
              <a:rPr lang="en-US" b="1" u="sng" dirty="0" smtClean="0">
                <a:solidFill>
                  <a:schemeClr val="accent1">
                    <a:lumMod val="75000"/>
                  </a:schemeClr>
                </a:solidFill>
              </a:rPr>
              <a:t>s</a:t>
            </a:r>
            <a:r>
              <a:rPr lang="el-GR" b="1" u="sng" dirty="0" smtClean="0">
                <a:solidFill>
                  <a:schemeClr val="accent1">
                    <a:lumMod val="75000"/>
                  </a:schemeClr>
                </a:solidFill>
              </a:rPr>
              <a:t>  (</a:t>
            </a:r>
            <a:r>
              <a:rPr lang="el-GR" b="1" u="sng" dirty="0" smtClean="0"/>
              <a:t>σε όλα τα αδρανειακά συστήματα αναφοράς  και είναι ανεξάρτητη από την κίνηση στης πηγής.)</a:t>
            </a:r>
          </a:p>
          <a:p>
            <a:r>
              <a:rPr lang="el-GR" dirty="0" smtClean="0"/>
              <a:t>Συστήματα αναφοράς (σύστημα συντεταγμένων) που κινούνται με σταθερή ταχύτητα μεταξύ τους λέγονται </a:t>
            </a:r>
            <a:r>
              <a:rPr lang="el-GR" b="1" dirty="0" smtClean="0"/>
              <a:t>αδρανειακά συστήματα </a:t>
            </a:r>
            <a:r>
              <a:rPr lang="el-GR" dirty="0" smtClean="0"/>
              <a:t>αναφοράς</a:t>
            </a:r>
          </a:p>
          <a:p>
            <a:pPr>
              <a:buNone/>
            </a:pPr>
            <a:endParaRPr lang="el-GR" dirty="0" smtClean="0"/>
          </a:p>
          <a:p>
            <a:r>
              <a:rPr lang="el-GR" dirty="0" smtClean="0"/>
              <a:t>Το  καταλάβατε</a:t>
            </a:r>
            <a:r>
              <a:rPr lang="en-US" dirty="0" smtClean="0"/>
              <a:t>;</a:t>
            </a:r>
            <a:r>
              <a:rPr lang="el-GR" dirty="0" smtClean="0"/>
              <a:t> </a:t>
            </a:r>
            <a:endParaRPr lang="en-US" dirty="0" smtClean="0"/>
          </a:p>
          <a:p>
            <a:endParaRPr lang="el-GR" dirty="0" smtClean="0"/>
          </a:p>
          <a:p>
            <a:r>
              <a:rPr lang="el-GR" sz="4800" b="1" dirty="0" smtClean="0">
                <a:ln w="18000">
                  <a:solidFill>
                    <a:srgbClr val="FF0000"/>
                  </a:solidFill>
                  <a:prstDash val="solid"/>
                  <a:miter lim="800000"/>
                </a:ln>
                <a:noFill/>
                <a:effectLst>
                  <a:outerShdw blurRad="25500" dist="23000" dir="7020000" algn="tl">
                    <a:srgbClr val="000000">
                      <a:alpha val="50000"/>
                    </a:srgbClr>
                  </a:outerShdw>
                </a:effectLst>
              </a:rPr>
              <a:t>Σίγουρα όχι!</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p:txBody>
          <a:bodyPr/>
          <a:lstStyle/>
          <a:p>
            <a:r>
              <a:rPr lang="el-GR"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Γιατί δεν το καταβαίνουμε</a:t>
            </a:r>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l-GR"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endParaRPr lang="el-GR" dirty="0" smtClean="0"/>
          </a:p>
          <a:p>
            <a:endParaRPr lang="el-GR" dirty="0" smtClean="0"/>
          </a:p>
          <a:p>
            <a:r>
              <a:rPr lang="en-US" b="1" dirty="0" smtClean="0"/>
              <a:t>1o</a:t>
            </a:r>
            <a:r>
              <a:rPr lang="en-US" dirty="0" smtClean="0"/>
              <a:t> </a:t>
            </a:r>
            <a:r>
              <a:rPr lang="el-GR" dirty="0" smtClean="0"/>
              <a:t> οι ταχύτητες με τις οποίες «κινούμαστε» είναι ελάχιστες σε σύγκριση μ' αυτήν του φωτός &amp; </a:t>
            </a:r>
          </a:p>
          <a:p>
            <a:pPr>
              <a:buNone/>
            </a:pPr>
            <a:endParaRPr lang="en-US" dirty="0" smtClean="0"/>
          </a:p>
          <a:p>
            <a:r>
              <a:rPr lang="en-US" b="1" dirty="0" smtClean="0"/>
              <a:t>2o</a:t>
            </a:r>
            <a:r>
              <a:rPr lang="en-US" dirty="0" smtClean="0"/>
              <a:t> </a:t>
            </a:r>
            <a:r>
              <a:rPr lang="el-GR" u="sng" dirty="0" smtClean="0"/>
              <a:t>τα φαινόμενα είναι</a:t>
            </a:r>
            <a:r>
              <a:rPr lang="el-GR" dirty="0" smtClean="0"/>
              <a:t> τόσο </a:t>
            </a:r>
            <a:r>
              <a:rPr lang="el-GR" u="sng" dirty="0" smtClean="0"/>
              <a:t>ανεπαίσθητα</a:t>
            </a:r>
            <a:r>
              <a:rPr lang="el-GR" dirty="0" smtClean="0"/>
              <a:t> που δεν θα μπορούσαμε να τα διακρίνουμε</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Οι  συνέπειες  που προέκυψαν από αυτές τις υποθέσεις ήταν  συγκλονιστικά. Άλλαξαν τις βασικές ιδέες που είχαμε για </a:t>
            </a:r>
            <a:r>
              <a:rPr lang="en-US" dirty="0" smtClean="0"/>
              <a:t>:</a:t>
            </a:r>
            <a:endParaRPr lang="el-GR" dirty="0" smtClean="0"/>
          </a:p>
          <a:p>
            <a:pPr>
              <a:buFont typeface="Wingdings" pitchFamily="2" charset="2"/>
              <a:buChar char="q"/>
            </a:pPr>
            <a:r>
              <a:rPr lang="el-GR" dirty="0" smtClean="0"/>
              <a:t>τον χώρο, </a:t>
            </a:r>
          </a:p>
          <a:p>
            <a:pPr>
              <a:buFont typeface="Wingdings" pitchFamily="2" charset="2"/>
              <a:buChar char="q"/>
            </a:pPr>
            <a:r>
              <a:rPr lang="el-GR" dirty="0" smtClean="0"/>
              <a:t>την μάζα  και </a:t>
            </a:r>
          </a:p>
          <a:p>
            <a:pPr>
              <a:buFont typeface="Wingdings" pitchFamily="2" charset="2"/>
              <a:buChar char="q"/>
            </a:pPr>
            <a:r>
              <a:rPr lang="el-GR" dirty="0" smtClean="0"/>
              <a:t>τον χρόνο. </a:t>
            </a:r>
          </a:p>
          <a:p>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a:xfrm>
            <a:off x="914400" y="1447800"/>
            <a:ext cx="7772400" cy="5077544"/>
          </a:xfrm>
        </p:spPr>
        <p:txBody>
          <a:bodyPr>
            <a:normAutofit/>
          </a:bodyPr>
          <a:lstStyle/>
          <a:p>
            <a:pPr algn="just"/>
            <a:r>
              <a:rPr lang="el-GR" sz="3200" dirty="0" smtClean="0"/>
              <a:t>το </a:t>
            </a:r>
            <a:r>
              <a:rPr lang="el-GR" sz="3200" b="1" dirty="0" smtClean="0"/>
              <a:t>μήκος</a:t>
            </a:r>
            <a:r>
              <a:rPr lang="el-GR" sz="3200" dirty="0" smtClean="0"/>
              <a:t> ενός αντικειμένου </a:t>
            </a:r>
            <a:r>
              <a:rPr lang="el-GR" sz="3200" b="1" dirty="0" smtClean="0"/>
              <a:t>μικραίνει όσο μεγαλώνει η ταχύτητά </a:t>
            </a:r>
            <a:r>
              <a:rPr lang="el-GR" sz="3200" dirty="0" smtClean="0"/>
              <a:t>του και </a:t>
            </a:r>
            <a:endParaRPr lang="en-US" sz="3200" dirty="0" smtClean="0"/>
          </a:p>
          <a:p>
            <a:pPr algn="just"/>
            <a:r>
              <a:rPr lang="el-GR" sz="3200" b="1" dirty="0" smtClean="0"/>
              <a:t>θα γίνει πρακτικά μηδέν </a:t>
            </a:r>
            <a:r>
              <a:rPr lang="el-GR" sz="3200" dirty="0" smtClean="0"/>
              <a:t>όταν η ταχύτητά του </a:t>
            </a:r>
            <a:r>
              <a:rPr lang="en-US" sz="3200" dirty="0" smtClean="0"/>
              <a:t>“</a:t>
            </a:r>
            <a:r>
              <a:rPr lang="el-GR" sz="3200" dirty="0" smtClean="0"/>
              <a:t>φθάσει</a:t>
            </a:r>
            <a:r>
              <a:rPr lang="en-US" sz="3200" dirty="0" smtClean="0"/>
              <a:t>”</a:t>
            </a:r>
            <a:r>
              <a:rPr lang="el-GR" sz="3200" dirty="0" smtClean="0"/>
              <a:t> την τιμή της ταχύτητας του φωτός. </a:t>
            </a:r>
          </a:p>
          <a:p>
            <a:endParaRPr lang="el-GR" dirty="0"/>
          </a:p>
        </p:txBody>
      </p:sp>
      <p:pic>
        <p:nvPicPr>
          <p:cNvPr id="4" name="16 - Εικόνα" descr="img47.gif"/>
          <p:cNvPicPr/>
          <p:nvPr/>
        </p:nvPicPr>
        <p:blipFill>
          <a:blip r:embed="rId2" cstate="print"/>
          <a:stretch>
            <a:fillRect/>
          </a:stretch>
        </p:blipFill>
        <p:spPr>
          <a:xfrm>
            <a:off x="2267744" y="4077072"/>
            <a:ext cx="3888432" cy="2232248"/>
          </a:xfrm>
          <a:prstGeom prst="roundRect">
            <a:avLst>
              <a:gd name="adj" fmla="val 4167"/>
            </a:avLst>
          </a:prstGeom>
          <a:solidFill>
            <a:srgbClr val="FFFFFF"/>
          </a:solidFill>
          <a:ln w="76200" cap="sq">
            <a:solidFill>
              <a:schemeClr val="accent1">
                <a:lumMod val="40000"/>
                <a:lumOff val="60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p:txBody>
          <a:bodyPr/>
          <a:lstStyle/>
          <a:p>
            <a:r>
              <a:rPr lang="el-GR" dirty="0" smtClean="0"/>
              <a:t>Όσο  λοιπόν </a:t>
            </a:r>
            <a:r>
              <a:rPr lang="el-GR" b="1" dirty="0" smtClean="0"/>
              <a:t>αυξάνεται η ταχύτητα </a:t>
            </a:r>
            <a:r>
              <a:rPr lang="el-GR" dirty="0" smtClean="0"/>
              <a:t>του αντικειμένου το μήκος του μικραίνει </a:t>
            </a:r>
            <a:r>
              <a:rPr lang="el-GR" b="1" dirty="0" smtClean="0"/>
              <a:t>και η μάζα του όλο</a:t>
            </a:r>
            <a:r>
              <a:rPr lang="el-GR" dirty="0" smtClean="0"/>
              <a:t> και </a:t>
            </a:r>
            <a:r>
              <a:rPr lang="el-GR" b="1" dirty="0" smtClean="0"/>
              <a:t>μεγαλώνει μέχρι να γίνει άπειρη όταν το μήκος του γίνει μηδέν.</a:t>
            </a:r>
          </a:p>
          <a:p>
            <a:r>
              <a:rPr lang="en-US" dirty="0" smtClean="0"/>
              <a:t>	</a:t>
            </a:r>
            <a:endParaRPr lang="el-GR" dirty="0" smtClean="0"/>
          </a:p>
          <a:p>
            <a:endParaRPr lang="el-GR" dirty="0"/>
          </a:p>
        </p:txBody>
      </p:sp>
      <p:pic>
        <p:nvPicPr>
          <p:cNvPr id="4" name="3 - Εικόνα" descr=" m=\frac{m_0}{\sqrt{1-(v/c)^2}}, "/>
          <p:cNvPicPr/>
          <p:nvPr/>
        </p:nvPicPr>
        <p:blipFill>
          <a:blip r:embed="rId2" cstate="print"/>
          <a:srcRect/>
          <a:stretch>
            <a:fillRect/>
          </a:stretch>
        </p:blipFill>
        <p:spPr bwMode="auto">
          <a:xfrm>
            <a:off x="2051720" y="3501008"/>
            <a:ext cx="5472608" cy="2232248"/>
          </a:xfrm>
          <a:prstGeom prst="rect">
            <a:avLst/>
          </a:prstGeom>
          <a:ln w="88900" cap="sq" cmpd="thickThin">
            <a:solidFill>
              <a:schemeClr val="accent1">
                <a:lumMod val="40000"/>
                <a:lumOff val="60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6923112" cy="778098"/>
          </a:xfrm>
        </p:spPr>
        <p:txBody>
          <a:bodyPr>
            <a:normAutofit/>
          </a:bodyPr>
          <a:lstStyle/>
          <a:p>
            <a:r>
              <a:rPr lang="el-GR" dirty="0" smtClean="0"/>
              <a:t>Σχετικότητα</a:t>
            </a:r>
            <a:endParaRPr lang="el-GR" dirty="0"/>
          </a:p>
        </p:txBody>
      </p:sp>
      <p:pic>
        <p:nvPicPr>
          <p:cNvPr id="4" name="36 - Εικόνα" descr="img43.gif"/>
          <p:cNvPicPr>
            <a:picLocks noGrp="1"/>
          </p:cNvPicPr>
          <p:nvPr>
            <p:ph sz="quarter" idx="1"/>
          </p:nvPr>
        </p:nvPicPr>
        <p:blipFill>
          <a:blip r:embed="rId2" cstate="print"/>
          <a:stretch>
            <a:fillRect/>
          </a:stretch>
        </p:blipFill>
        <p:spPr>
          <a:xfrm>
            <a:off x="1979712" y="4869160"/>
            <a:ext cx="3168352" cy="1296144"/>
          </a:xfrm>
          <a:prstGeom prst="rect">
            <a:avLst/>
          </a:prstGeom>
          <a:ln w="127000" cap="sq">
            <a:solidFill>
              <a:schemeClr val="accent1">
                <a:lumMod val="40000"/>
                <a:lumOff val="60000"/>
              </a:schemeClr>
            </a:solidFill>
            <a:miter lim="800000"/>
          </a:ln>
          <a:effectLst>
            <a:outerShdw blurRad="57150" dist="50800" dir="2700000" algn="tl" rotWithShape="0">
              <a:srgbClr val="000000">
                <a:alpha val="40000"/>
              </a:srgbClr>
            </a:outerShdw>
          </a:effectLst>
        </p:spPr>
      </p:pic>
      <p:sp>
        <p:nvSpPr>
          <p:cNvPr id="13313" name="Rectangle 1"/>
          <p:cNvSpPr>
            <a:spLocks noChangeArrowheads="1"/>
          </p:cNvSpPr>
          <p:nvPr/>
        </p:nvSpPr>
        <p:spPr bwMode="auto">
          <a:xfrm>
            <a:off x="539552" y="1316243"/>
            <a:ext cx="784887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Αν είχαμε ένα ρολόι να κινείται θα βλέπαμε τους δείκτες του ρολογιού να κινούνται πιο </a:t>
            </a:r>
            <a:r>
              <a:rPr kumimoji="0" lang="el-GR"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αργά. </a:t>
            </a:r>
            <a:endPar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l-G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Αν η ταχύτητά του γινόταν ίση με την ταχύτητα του φωτός τότε ο </a:t>
            </a:r>
            <a:r>
              <a:rPr kumimoji="0" lang="el-GR"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χρόνος ανάμεσα σε δύο χτύπους θα γινόταν άπειρος.</a:t>
            </a:r>
            <a:endParaRPr kumimoji="0" lang="el-GR"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Σχετικότητα</a:t>
            </a:r>
            <a:endParaRPr lang="el-GR" dirty="0"/>
          </a:p>
        </p:txBody>
      </p:sp>
      <p:sp>
        <p:nvSpPr>
          <p:cNvPr id="3" name="2 - Θέση περιεχομένου"/>
          <p:cNvSpPr>
            <a:spLocks noGrp="1"/>
          </p:cNvSpPr>
          <p:nvPr>
            <p:ph sz="quarter" idx="1"/>
          </p:nvPr>
        </p:nvSpPr>
        <p:spPr>
          <a:xfrm>
            <a:off x="251520" y="1447800"/>
            <a:ext cx="8435280" cy="3853408"/>
          </a:xfrm>
        </p:spPr>
        <p:txBody>
          <a:bodyPr/>
          <a:lstStyle/>
          <a:p>
            <a:pPr>
              <a:buNone/>
            </a:pPr>
            <a:r>
              <a:rPr lang="el-GR" dirty="0" smtClean="0"/>
              <a:t>απόδειξη της σχέσης</a:t>
            </a:r>
            <a:r>
              <a:rPr lang="en-US" dirty="0" smtClean="0"/>
              <a:t> </a:t>
            </a:r>
            <a:endParaRPr lang="el-GR" dirty="0"/>
          </a:p>
        </p:txBody>
      </p:sp>
      <p:pic>
        <p:nvPicPr>
          <p:cNvPr id="5" name="4 - Εικόνα" descr="http://www.christianity-science.gr/files/TimeDilation_files/image012.jpg"/>
          <p:cNvPicPr/>
          <p:nvPr/>
        </p:nvPicPr>
        <p:blipFill>
          <a:blip r:embed="rId2" cstate="print"/>
          <a:srcRect/>
          <a:stretch>
            <a:fillRect/>
          </a:stretch>
        </p:blipFill>
        <p:spPr bwMode="auto">
          <a:xfrm>
            <a:off x="683568" y="2492896"/>
            <a:ext cx="7488832" cy="3600400"/>
          </a:xfrm>
          <a:prstGeom prst="rect">
            <a:avLst/>
          </a:prstGeom>
          <a:ln>
            <a:noFill/>
          </a:ln>
          <a:effectLst>
            <a:outerShdw blurRad="292100" dist="139700" dir="2700000" algn="tl" rotWithShape="0">
              <a:srgbClr val="333333">
                <a:alpha val="65000"/>
              </a:srgbClr>
            </a:outerShdw>
          </a:effectLst>
        </p:spPr>
      </p:pic>
      <p:pic>
        <p:nvPicPr>
          <p:cNvPr id="6" name="36 - Εικόνα" descr="img43.gif"/>
          <p:cNvPicPr>
            <a:picLocks/>
          </p:cNvPicPr>
          <p:nvPr/>
        </p:nvPicPr>
        <p:blipFill>
          <a:blip r:embed="rId3" cstate="print"/>
          <a:stretch>
            <a:fillRect/>
          </a:stretch>
        </p:blipFill>
        <p:spPr>
          <a:xfrm>
            <a:off x="4067944" y="1412776"/>
            <a:ext cx="2592288" cy="864096"/>
          </a:xfrm>
          <a:prstGeom prst="rect">
            <a:avLst/>
          </a:prstGeom>
          <a:ln w="127000" cap="sq">
            <a:solidFill>
              <a:schemeClr val="accent1">
                <a:lumMod val="40000"/>
                <a:lumOff val="60000"/>
              </a:schemeClr>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342</TotalTime>
  <Words>575</Words>
  <Application>Microsoft Office PowerPoint</Application>
  <PresentationFormat>Προβολή στην οθόνη (4:3)</PresentationFormat>
  <Paragraphs>75</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Δικαιοσύνη</vt:lpstr>
      <vt:lpstr>Πολιτιστικό πρόγραμμα: «Χρόνος ο Χορόνους» σχολ. Έτος 2014-15</vt:lpstr>
      <vt:lpstr>Σχετικότητα</vt:lpstr>
      <vt:lpstr>Σχετικότητα</vt:lpstr>
      <vt:lpstr>Σχετικότητα</vt:lpstr>
      <vt:lpstr>Σχετικότητα</vt:lpstr>
      <vt:lpstr>Σχετικότητα</vt:lpstr>
      <vt:lpstr>Σχετικότητα</vt:lpstr>
      <vt:lpstr>Σχετικότητα</vt:lpstr>
      <vt:lpstr>Σχετικότητα</vt:lpstr>
      <vt:lpstr>Σχετικότητα- Επιβεβαίωση (1)</vt:lpstr>
      <vt:lpstr>Σχετικότητα- Επιβεβαίωση (2)</vt:lpstr>
      <vt:lpstr>Σχετικότητα- Επιβεβαίωση (3)</vt:lpstr>
      <vt:lpstr> Η σχετικότητα του «ταυτόχρονου»</vt:lpstr>
      <vt:lpstr> Η σχετικότητα του «ταυτόχρονου»</vt:lpstr>
      <vt:lpstr>Η σχετικότητα του «ταυτόχρονου»</vt:lpstr>
      <vt:lpstr>Η σχετικότητα του «ταυτόχρονου»</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Χρόνος ο Χορόνους</dc:title>
  <dc:creator>pc</dc:creator>
  <cp:lastModifiedBy>pc</cp:lastModifiedBy>
  <cp:revision>48</cp:revision>
  <dcterms:created xsi:type="dcterms:W3CDTF">2014-12-10T16:57:25Z</dcterms:created>
  <dcterms:modified xsi:type="dcterms:W3CDTF">2015-05-21T13:51:38Z</dcterms:modified>
</cp:coreProperties>
</file>