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ECFF"/>
    <a:srgbClr val="CC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0" d="100"/>
          <a:sy n="80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EE48-D0BE-4318-81C3-693D1F78E0CD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6B94-BA18-4FA1-B2D6-B4A67C0A50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214686"/>
            <a:ext cx="7772400" cy="1785950"/>
          </a:xfrm>
        </p:spPr>
        <p:txBody>
          <a:bodyPr>
            <a:normAutofit/>
          </a:bodyPr>
          <a:lstStyle/>
          <a:p>
            <a:r>
              <a:rPr lang="el-GR" dirty="0" smtClean="0"/>
              <a:t>Πολιτιστικό πρόγραμμα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«Χρόνος ο </a:t>
            </a:r>
            <a:r>
              <a:rPr lang="el-GR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Χορόνους</a:t>
            </a:r>
            <a:r>
              <a:rPr lang="el-G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1600" dirty="0" err="1" smtClean="0"/>
              <a:t>σχολ</a:t>
            </a:r>
            <a:r>
              <a:rPr lang="el-GR" sz="1600" dirty="0" smtClean="0"/>
              <a:t>. Έτος 2014-15</a:t>
            </a:r>
            <a:endParaRPr lang="el-GR" sz="1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5500702"/>
            <a:ext cx="7643866" cy="1143008"/>
          </a:xfrm>
        </p:spPr>
        <p:txBody>
          <a:bodyPr/>
          <a:lstStyle/>
          <a:p>
            <a:r>
              <a:rPr lang="el-GR" b="1" dirty="0" smtClean="0"/>
              <a:t>Χρόνος, </a:t>
            </a:r>
            <a:r>
              <a:rPr lang="el-GR" b="1" dirty="0"/>
              <a:t>Ο χορευτής που στροβιλίζεται γύρω από τον νου μας</a:t>
            </a:r>
            <a:endParaRPr lang="el-GR" dirty="0"/>
          </a:p>
        </p:txBody>
      </p:sp>
      <p:pic>
        <p:nvPicPr>
          <p:cNvPr id="4" name="3 - Εικόνα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14290"/>
            <a:ext cx="2786082" cy="2458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l-GR" sz="3600" dirty="0"/>
              <a:t>το παράδοξο των διδύμων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3204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4800" dirty="0" smtClean="0"/>
              <a:t>νοητικό </a:t>
            </a:r>
            <a:r>
              <a:rPr lang="el-GR" sz="4800" dirty="0"/>
              <a:t>πείραμα: </a:t>
            </a:r>
            <a:endParaRPr lang="el-GR" sz="4800" dirty="0" smtClean="0"/>
          </a:p>
          <a:p>
            <a:pPr marL="0" indent="0">
              <a:buNone/>
            </a:pPr>
            <a:r>
              <a:rPr lang="el-GR" sz="4800" dirty="0" smtClean="0"/>
              <a:t>έχουμε </a:t>
            </a:r>
            <a:r>
              <a:rPr lang="el-GR" sz="4800" dirty="0"/>
              <a:t>δύο αδέλφια </a:t>
            </a:r>
            <a:r>
              <a:rPr lang="el-GR" sz="4800" dirty="0" smtClean="0"/>
              <a:t>δίδυμα</a:t>
            </a:r>
            <a:r>
              <a:rPr lang="en-US" sz="4800" dirty="0" smtClean="0"/>
              <a:t>:</a:t>
            </a:r>
            <a:r>
              <a:rPr lang="el-GR" sz="4800" dirty="0" smtClean="0"/>
              <a:t> </a:t>
            </a:r>
            <a:r>
              <a:rPr lang="el-GR" sz="4800" dirty="0"/>
              <a:t>ένας </a:t>
            </a:r>
            <a:r>
              <a:rPr lang="el-GR" sz="4800" dirty="0" smtClean="0"/>
              <a:t>αδελφός (Α) </a:t>
            </a:r>
            <a:r>
              <a:rPr lang="el-GR" sz="4800" dirty="0"/>
              <a:t>φεύγει για ένα διαστημικό ταξίδι, </a:t>
            </a:r>
            <a:r>
              <a:rPr lang="el-GR" sz="4800" dirty="0" smtClean="0"/>
              <a:t>και ο  άλλος (Γ)μένει στην Γη. </a:t>
            </a:r>
            <a:endParaRPr lang="el-GR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002060"/>
                </a:solidFill>
              </a:rPr>
              <a:t>το παράδοξο των διδύμων</a:t>
            </a:r>
            <a:endParaRPr lang="el-GR" sz="1600" dirty="0">
              <a:solidFill>
                <a:srgbClr val="002060"/>
              </a:solidFill>
            </a:endParaRPr>
          </a:p>
        </p:txBody>
      </p:sp>
      <p:pic>
        <p:nvPicPr>
          <p:cNvPr id="6" name="Θέση περιεχομένου 5" descr="http://1.bp.blogspot.com/-Q3GiySfJseg/UaK-Mcyzj7I/AAAAAAAAWqo/a7YQvEPXNc0/s1600/%CE%A4%CE%9F+%CE%A0%CE%91%CE%A1%CE%91%CE%94%CE%9F%CE%9E%CE%9F+%CE%A4%CE%A9%CE%9D+%CE%94%CE%99%CE%94%CE%99%CE%9C%CE%A9%CE%9D(2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00200"/>
            <a:ext cx="66247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«το </a:t>
            </a:r>
            <a:r>
              <a:rPr lang="el-GR" dirty="0"/>
              <a:t>παράδοξο των </a:t>
            </a:r>
            <a:r>
              <a:rPr lang="el-GR" dirty="0" smtClean="0"/>
              <a:t>διδύμων»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Όταν ο Α </a:t>
            </a:r>
            <a:r>
              <a:rPr lang="el-GR" dirty="0"/>
              <a:t>επιστρέφει, διαπιστώνει ότι είναι νεότερος από τον αδελφό του. 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Αν θεωρούσαμε ότι </a:t>
            </a:r>
            <a:r>
              <a:rPr lang="el-GR" dirty="0"/>
              <a:t>ο αστροναύτης μένει </a:t>
            </a:r>
            <a:r>
              <a:rPr lang="el-GR" b="1" dirty="0" smtClean="0"/>
              <a:t>ακίνητος </a:t>
            </a:r>
            <a:r>
              <a:rPr lang="el-GR" dirty="0" smtClean="0"/>
              <a:t> </a:t>
            </a:r>
            <a:r>
              <a:rPr lang="el-GR" dirty="0"/>
              <a:t>και ότι ο αδελφός του πάνω στη Γη απομακρύνεται στην αντίθετη διεύθυνση με την ίδια </a:t>
            </a:r>
            <a:r>
              <a:rPr lang="el-GR" dirty="0" smtClean="0"/>
              <a:t>ταχύτητα</a:t>
            </a:r>
            <a:r>
              <a:rPr lang="el-GR" dirty="0"/>
              <a:t> </a:t>
            </a:r>
            <a:r>
              <a:rPr lang="el-GR" b="1" i="1" u="sng" dirty="0" smtClean="0">
                <a:solidFill>
                  <a:srgbClr val="FF0000"/>
                </a:solidFill>
              </a:rPr>
              <a:t>τότε ο άνθρωπος που έμενε στην Γη δεν θα </a:t>
            </a:r>
            <a:r>
              <a:rPr lang="el-GR" b="1" i="1" u="sng" dirty="0">
                <a:solidFill>
                  <a:srgbClr val="FF0000"/>
                </a:solidFill>
              </a:rPr>
              <a:t>έ</a:t>
            </a:r>
            <a:r>
              <a:rPr lang="el-GR" b="1" i="1" u="sng" dirty="0" smtClean="0">
                <a:solidFill>
                  <a:srgbClr val="FF0000"/>
                </a:solidFill>
              </a:rPr>
              <a:t>πρεπε να ήταν </a:t>
            </a:r>
            <a:r>
              <a:rPr lang="el-GR" b="1" i="1" u="sng" dirty="0" err="1" smtClean="0">
                <a:solidFill>
                  <a:srgbClr val="FF0000"/>
                </a:solidFill>
              </a:rPr>
              <a:t>νεώτερος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«το παράδοξο των διδύμων»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/>
            </a:r>
            <a:br>
              <a:rPr lang="el-GR" b="1" dirty="0" smtClean="0"/>
            </a:br>
            <a:endParaRPr lang="el-GR" dirty="0" smtClean="0"/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99592" y="1772816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4400" dirty="0"/>
              <a:t>Σε αυτήν την περίπτωση ο αστροναύτης θα έβγαζε το συμπέρασμα ότι ο δίδυμος αδελφός του θα είναι νεότερος του</a:t>
            </a:r>
            <a:r>
              <a:rPr lang="el-GR" sz="4400" dirty="0" smtClean="0"/>
              <a:t>.</a:t>
            </a:r>
          </a:p>
          <a:p>
            <a:pPr algn="just"/>
            <a:r>
              <a:rPr lang="el-GR" sz="4400" dirty="0"/>
              <a:t/>
            </a:r>
            <a:br>
              <a:rPr lang="el-GR" sz="4400" dirty="0"/>
            </a:br>
            <a:r>
              <a:rPr lang="el-GR" sz="4400" dirty="0"/>
              <a:t>Ποιος όμως έχει δίκιο;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«το παράδοξο των διδύμων»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Οι τύποι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/>
              <a:t>Αϊνστάιν ισχύουν μόνο για τα "</a:t>
            </a:r>
            <a:r>
              <a:rPr lang="en-US" u="sng" dirty="0">
                <a:solidFill>
                  <a:srgbClr val="FF0000"/>
                </a:solidFill>
              </a:rPr>
              <a:t>αδρανειακά συστήματα αναφοράς</a:t>
            </a:r>
            <a:r>
              <a:rPr lang="en-US" dirty="0" smtClean="0"/>
              <a:t>" </a:t>
            </a:r>
            <a:r>
              <a:rPr lang="el-GR" dirty="0" smtClean="0"/>
              <a:t>Δηλαδή</a:t>
            </a:r>
            <a:r>
              <a:rPr lang="en-US" dirty="0"/>
              <a:t>: </a:t>
            </a:r>
            <a:r>
              <a:rPr lang="en-US" i="1" u="sng" dirty="0">
                <a:solidFill>
                  <a:srgbClr val="FFC000"/>
                </a:solidFill>
              </a:rPr>
              <a:t>Ένας επιβάτης δεν αντιλαμβάνεται την κίνηση μόνο όταν ένα σκάφος ή ένας πύραυλος κινούνται με σταθερή ταχύτητα</a:t>
            </a:r>
            <a:r>
              <a:rPr lang="en-US" dirty="0"/>
              <a:t>, δηλαδή χωρίς επιτάχυνση ή </a:t>
            </a:r>
            <a:r>
              <a:rPr lang="en-US" dirty="0" smtClean="0"/>
              <a:t>επιβράδυνση (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l-GR" b="1" dirty="0" smtClean="0">
                <a:solidFill>
                  <a:srgbClr val="FF0000"/>
                </a:solidFill>
              </a:rPr>
              <a:t>=ο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 </a:t>
            </a:r>
            <a:r>
              <a:rPr lang="el-GR" dirty="0" smtClean="0"/>
              <a:t>«</a:t>
            </a:r>
            <a:r>
              <a:rPr lang="el-GR" b="1" i="1" dirty="0" smtClean="0"/>
              <a:t>το </a:t>
            </a:r>
            <a:r>
              <a:rPr lang="el-GR" b="1" i="1" dirty="0"/>
              <a:t>παράδοξο των </a:t>
            </a:r>
            <a:r>
              <a:rPr lang="el-GR" b="1" i="1" dirty="0" smtClean="0"/>
              <a:t>διδύμων»</a:t>
            </a:r>
            <a:br>
              <a:rPr lang="el-GR" b="1" i="1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Ότ</a:t>
            </a:r>
            <a:r>
              <a:rPr lang="en-US" dirty="0"/>
              <a:t>αν όμως ο πύραυλος εκτοξεύεται ο αστροναύτης αισθάνεται την επιτάχυνση και </a:t>
            </a:r>
            <a:r>
              <a:rPr lang="en-US" u="sng" dirty="0">
                <a:solidFill>
                  <a:srgbClr val="FF0000"/>
                </a:solidFill>
              </a:rPr>
              <a:t>τα συστήματα</a:t>
            </a:r>
            <a:r>
              <a:rPr lang="en-US" dirty="0"/>
              <a:t> στα οποία ανήκουν τα δύο αδέλφια </a:t>
            </a:r>
            <a:r>
              <a:rPr lang="el-GR" u="sng" dirty="0" smtClean="0">
                <a:solidFill>
                  <a:srgbClr val="FF0000"/>
                </a:solidFill>
              </a:rPr>
              <a:t>ΔΕΝ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είναι αδρανειακά.</a:t>
            </a:r>
            <a:endParaRPr lang="el-G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«το παράδοξο των διδύμων»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Άρα </a:t>
            </a:r>
            <a:r>
              <a:rPr lang="en-US" dirty="0" smtClean="0"/>
              <a:t>: η κα</a:t>
            </a:r>
            <a:r>
              <a:rPr lang="el-GR" dirty="0" err="1" smtClean="0"/>
              <a:t>τάστ</a:t>
            </a:r>
            <a:r>
              <a:rPr lang="en-US" dirty="0" smtClean="0"/>
              <a:t>α</a:t>
            </a:r>
            <a:r>
              <a:rPr lang="en-US" dirty="0" err="1" smtClean="0"/>
              <a:t>ση</a:t>
            </a:r>
            <a:r>
              <a:rPr lang="en-US" dirty="0" smtClean="0"/>
              <a:t> </a:t>
            </a:r>
            <a:r>
              <a:rPr lang="en-US" dirty="0"/>
              <a:t>του αδελφού που μένει  στη Γη δεν είναι ισοδύναμη με εκείνη του αδελφού του που ταξιδεύει με τον </a:t>
            </a:r>
            <a:r>
              <a:rPr lang="en-US" dirty="0" smtClean="0"/>
              <a:t>πύραυλο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i="1" u="sng" dirty="0" smtClean="0">
                <a:solidFill>
                  <a:srgbClr val="FF0000"/>
                </a:solidFill>
              </a:rPr>
              <a:t>Πάντα νεότερος επιστρέφει ο αστροναύτης</a:t>
            </a:r>
            <a:endParaRPr lang="el-GR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prstGeom prst="wave">
            <a:avLst/>
          </a:prstGeom>
          <a:ln>
            <a:solidFill>
              <a:srgbClr val="FF0000"/>
            </a:solidFill>
          </a:ln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l-GR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Σας ευχαριστώ</a:t>
            </a: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l-GR" sz="3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Στέλλα </a:t>
            </a:r>
            <a:r>
              <a:rPr lang="el-GR" sz="3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Ραβάνη</a:t>
            </a:r>
            <a:endParaRPr lang="en-US" sz="35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l-GR" sz="3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Ντόρις</a:t>
            </a:r>
            <a:r>
              <a:rPr lang="el-GR" sz="3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5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Σκεντέρας</a:t>
            </a:r>
            <a:endParaRPr lang="el-GR" sz="35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253</Words>
  <Application>Microsoft Office PowerPoint</Application>
  <PresentationFormat>Προβολή στην οθόνη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Πολιτιστικό πρόγραμμα: «Χρόνος ο Χορόνους» σχολ. Έτος 2014-15</vt:lpstr>
      <vt:lpstr>το παράδοξο των διδύμων</vt:lpstr>
      <vt:lpstr>το παράδοξο των διδύμων</vt:lpstr>
      <vt:lpstr>«το παράδοξο των διδύμων»</vt:lpstr>
      <vt:lpstr>«το παράδοξο των διδύμων»</vt:lpstr>
      <vt:lpstr> «το παράδοξο των διδύμων»  </vt:lpstr>
      <vt:lpstr> «το παράδοξο των διδύμων» </vt:lpstr>
      <vt:lpstr>«το παράδοξο των διδύμων»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Χρόνος ο Χορόνους</dc:title>
  <dc:creator>pc</dc:creator>
  <cp:lastModifiedBy>pc</cp:lastModifiedBy>
  <cp:revision>96</cp:revision>
  <dcterms:created xsi:type="dcterms:W3CDTF">2014-12-10T16:57:25Z</dcterms:created>
  <dcterms:modified xsi:type="dcterms:W3CDTF">2015-05-21T14:00:18Z</dcterms:modified>
</cp:coreProperties>
</file>